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05" r:id="rId2"/>
    <p:sldId id="485" r:id="rId3"/>
    <p:sldId id="508" r:id="rId4"/>
    <p:sldId id="502" r:id="rId5"/>
    <p:sldId id="506" r:id="rId6"/>
    <p:sldId id="497" r:id="rId7"/>
    <p:sldId id="503" r:id="rId8"/>
    <p:sldId id="492" r:id="rId9"/>
    <p:sldId id="509" r:id="rId10"/>
    <p:sldId id="493" r:id="rId11"/>
  </p:sldIdLst>
  <p:sldSz cx="9144000" cy="6858000" type="screen4x3"/>
  <p:notesSz cx="6808788" cy="9940925"/>
  <p:custShowLst>
    <p:custShow name="Standard mit Bildern" id="0">
      <p:sldLst/>
    </p:custShow>
    <p:custShow name="fördertechnik" id="1">
      <p:sldLst/>
    </p:custShow>
    <p:custShow name="DRUCK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E00"/>
    <a:srgbClr val="FF9900"/>
    <a:srgbClr val="E25B00"/>
    <a:srgbClr val="E28700"/>
    <a:srgbClr val="FFA015"/>
    <a:srgbClr val="CC0099"/>
    <a:srgbClr val="A9A2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3" autoAdjust="0"/>
    <p:restoredTop sz="90931" autoAdjust="0"/>
  </p:normalViewPr>
  <p:slideViewPr>
    <p:cSldViewPr>
      <p:cViewPr varScale="1">
        <p:scale>
          <a:sx n="86" d="100"/>
          <a:sy n="86" d="100"/>
        </p:scale>
        <p:origin x="-468" y="-84"/>
      </p:cViewPr>
      <p:guideLst>
        <p:guide orient="horz" pos="816"/>
        <p:guide pos="1008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111" y="0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r"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2128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111" y="9452128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r" defTabSz="920306">
              <a:defRPr sz="1300" b="0"/>
            </a:lvl1pPr>
          </a:lstStyle>
          <a:p>
            <a:pPr>
              <a:defRPr/>
            </a:pPr>
            <a:fld id="{E6087AC1-950E-4497-BD7A-E66FCE4647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19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3272" cy="5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336" y="0"/>
            <a:ext cx="2923272" cy="5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983" y="4736857"/>
            <a:ext cx="5042644" cy="444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73715"/>
            <a:ext cx="2923272" cy="4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336" y="9473715"/>
            <a:ext cx="2923272" cy="4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835443-F22D-4C0B-9954-4D0920986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46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3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883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262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174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09846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287338" y="65088"/>
            <a:ext cx="180975" cy="1793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543800" cy="91440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796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475656" y="2152650"/>
            <a:ext cx="7220272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Allgemeine Voreinstellungen</a:t>
            </a:r>
          </a:p>
        </p:txBody>
      </p:sp>
    </p:spTree>
    <p:extLst>
      <p:ext uri="{BB962C8B-B14F-4D97-AF65-F5344CB8AC3E}">
        <p14:creationId xmlns:p14="http://schemas.microsoft.com/office/powerpoint/2010/main" val="27437054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e Seite mit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1143000" y="655320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44"/>
          <p:cNvSpPr>
            <a:spLocks noChangeArrowheads="1"/>
          </p:cNvSpPr>
          <p:nvPr userDrawn="1"/>
        </p:nvSpPr>
        <p:spPr bwMode="auto">
          <a:xfrm>
            <a:off x="7848600" y="6248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16"/>
          <p:cNvSpPr>
            <a:spLocks noChangeArrowheads="1"/>
          </p:cNvSpPr>
          <p:nvPr/>
        </p:nvSpPr>
        <p:spPr bwMode="auto">
          <a:xfrm>
            <a:off x="-152400" y="0"/>
            <a:ext cx="944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438400"/>
            <a:ext cx="810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1031" name="Picture 40" descr="H:\WORK\DTP\Firmenprofil DeskWare\deskware LABEL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1"/>
          <a:stretch>
            <a:fillRect/>
          </a:stretch>
        </p:blipFill>
        <p:spPr bwMode="auto">
          <a:xfrm>
            <a:off x="7924800" y="6480175"/>
            <a:ext cx="1066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2" descr="D:\data\dtp\c_00_vis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42875" y="6553200"/>
            <a:ext cx="8839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52400" y="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white">
          <a:xfrm>
            <a:off x="228600" y="6589713"/>
            <a:ext cx="2971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3B09AC5-31AB-4351-BE61-3F49B423BB33}" type="slidenum">
              <a:rPr lang="en-US" altLang="de-DE" sz="800" smtClean="0">
                <a:solidFill>
                  <a:schemeClr val="accent1"/>
                </a:solidFill>
              </a:rPr>
              <a:pPr>
                <a:defRPr/>
              </a:pPr>
              <a:t>‹Nr.›</a:t>
            </a:fld>
            <a:r>
              <a:rPr lang="en-US" altLang="de-DE" sz="800">
                <a:solidFill>
                  <a:schemeClr val="bg1"/>
                </a:solidFill>
              </a:rPr>
              <a:t> | WWW.DESKWARE.DE</a:t>
            </a:r>
          </a:p>
        </p:txBody>
      </p:sp>
      <p:sp>
        <p:nvSpPr>
          <p:cNvPr id="20" name="Line 7"/>
          <p:cNvSpPr>
            <a:spLocks noChangeShapeType="1"/>
          </p:cNvSpPr>
          <p:nvPr userDrawn="1"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 flipH="1">
            <a:off x="0" y="304800"/>
            <a:ext cx="89916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0" name="Line 11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Text Box 9"/>
          <p:cNvSpPr txBox="1">
            <a:spLocks noChangeArrowheads="1"/>
          </p:cNvSpPr>
          <p:nvPr/>
        </p:nvSpPr>
        <p:spPr bwMode="auto">
          <a:xfrm>
            <a:off x="8143875" y="6591300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accent1"/>
                </a:solidFill>
              </a:rPr>
              <a:t>03-2021</a:t>
            </a:r>
          </a:p>
        </p:txBody>
      </p:sp>
      <p:sp>
        <p:nvSpPr>
          <p:cNvPr id="24" name="Textfeld 17"/>
          <p:cNvSpPr txBox="1">
            <a:spLocks noChangeArrowheads="1"/>
          </p:cNvSpPr>
          <p:nvPr userDrawn="1"/>
        </p:nvSpPr>
        <p:spPr bwMode="auto">
          <a:xfrm>
            <a:off x="7429500" y="0"/>
            <a:ext cx="142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dirty="0"/>
              <a:t>01.03.2021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CC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lr>
          <a:srgbClr val="003399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kware.de/dwbusiness-software-downloa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hyperlink" Target="file:///C:\DW.business%20Solutions\Programme\DeskWare\dw.project\dwproject.ex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7540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>
                <a:solidFill>
                  <a:srgbClr val="FC6E00"/>
                </a:solidFill>
              </a:rPr>
              <a:t>DW.business Software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de-DE" altLang="de-DE" sz="1800" dirty="0">
                <a:solidFill>
                  <a:srgbClr val="FC6E00"/>
                </a:solidFill>
              </a:rPr>
              <a:t>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Überblick Neuerungen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571256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 dirty="0" err="1">
                <a:solidFill>
                  <a:srgbClr val="A9A297"/>
                </a:solidFill>
              </a:rPr>
              <a:t>DeskWare</a:t>
            </a:r>
            <a:r>
              <a:rPr kumimoji="0" lang="de-DE" altLang="de-DE" sz="800" dirty="0">
                <a:solidFill>
                  <a:srgbClr val="A9A297"/>
                </a:solidFill>
              </a:rPr>
              <a:t> Products GmbH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/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Tel: +49 (89) 9010840</a:t>
            </a:r>
            <a:endParaRPr kumimoji="0" lang="de-DE" altLang="de-DE" sz="1000" dirty="0">
              <a:solidFill>
                <a:srgbClr val="A9A297"/>
              </a:solidFill>
            </a:endParaRPr>
          </a:p>
        </p:txBody>
      </p:sp>
      <p:sp>
        <p:nvSpPr>
          <p:cNvPr id="7172" name="Textfeld 16"/>
          <p:cNvSpPr txBox="1">
            <a:spLocks noChangeArrowheads="1"/>
          </p:cNvSpPr>
          <p:nvPr/>
        </p:nvSpPr>
        <p:spPr bwMode="auto">
          <a:xfrm>
            <a:off x="928688" y="1340768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800" dirty="0">
                <a:solidFill>
                  <a:srgbClr val="FC6E00"/>
                </a:solidFill>
              </a:rPr>
              <a:t>AGENDA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304880" y="620688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1053506" y="2204860"/>
            <a:ext cx="7764032" cy="311917"/>
            <a:chOff x="1007687" y="2350070"/>
            <a:chExt cx="7765499" cy="311936"/>
          </a:xfrm>
        </p:grpSpPr>
        <p:sp>
          <p:nvSpPr>
            <p:cNvPr id="8" name="Rechteck 7"/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5" name="Textfeld 8"/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Live Präsentation</a:t>
              </a:r>
            </a:p>
          </p:txBody>
        </p:sp>
        <p:sp>
          <p:nvSpPr>
            <p:cNvPr id="7186" name="Textfeld 20"/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einzelne Neuerungen Live im System</a:t>
              </a:r>
            </a:p>
          </p:txBody>
        </p: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1043608" y="1772814"/>
            <a:ext cx="7632441" cy="309157"/>
            <a:chOff x="1007687" y="2352831"/>
            <a:chExt cx="7633057" cy="309054"/>
          </a:xfrm>
        </p:grpSpPr>
        <p:sp>
          <p:nvSpPr>
            <p:cNvPr id="23" name="Rechteck 22"/>
            <p:cNvSpPr/>
            <p:nvPr/>
          </p:nvSpPr>
          <p:spPr bwMode="auto">
            <a:xfrm>
              <a:off x="1007687" y="2417690"/>
              <a:ext cx="179401" cy="1809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2" name="Textfeld 23"/>
            <p:cNvSpPr txBox="1">
              <a:spLocks noChangeArrowheads="1"/>
            </p:cNvSpPr>
            <p:nvPr/>
          </p:nvSpPr>
          <p:spPr bwMode="auto">
            <a:xfrm>
              <a:off x="1270472" y="2352831"/>
              <a:ext cx="2329712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Überblick</a:t>
              </a:r>
            </a:p>
          </p:txBody>
        </p:sp>
        <p:sp>
          <p:nvSpPr>
            <p:cNvPr id="7183" name="Textfeld 24"/>
            <p:cNvSpPr txBox="1">
              <a:spLocks noChangeArrowheads="1"/>
            </p:cNvSpPr>
            <p:nvPr/>
          </p:nvSpPr>
          <p:spPr bwMode="auto">
            <a:xfrm>
              <a:off x="3600184" y="2354211"/>
              <a:ext cx="5040560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kumimoji="0" lang="de-DE" altLang="de-DE" sz="1400" dirty="0"/>
                <a:t>Neuerungen in Version 2020.31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699D5525-6A84-4861-A405-5A7843113E42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681650"/>
            <a:ext cx="7764032" cy="523220"/>
            <a:chOff x="1007687" y="2350070"/>
            <a:chExt cx="7765499" cy="52325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xmlns="" id="{A79AE13C-25F3-4B21-9955-1780C29B360A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2" name="Textfeld 8">
              <a:extLst>
                <a:ext uri="{FF2B5EF4-FFF2-40B4-BE49-F238E27FC236}">
                  <a16:creationId xmlns:a16="http://schemas.microsoft.com/office/drawing/2014/main" xmlns="" id="{C0F98AA3-0535-4722-B0DB-874A2CF0D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Online Webinare</a:t>
              </a:r>
            </a:p>
          </p:txBody>
        </p:sp>
        <p:sp>
          <p:nvSpPr>
            <p:cNvPr id="33" name="Textfeld 20">
              <a:extLst>
                <a:ext uri="{FF2B5EF4-FFF2-40B4-BE49-F238E27FC236}">
                  <a16:creationId xmlns:a16="http://schemas.microsoft.com/office/drawing/2014/main" xmlns="" id="{56C52AC2-8476-40D6-B6A3-CD79DDD7B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5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themenbezogene Webinare zu Neuerungen</a:t>
              </a:r>
              <a:br>
                <a:rPr kumimoji="0" lang="de-DE" altLang="de-DE" sz="1400" dirty="0"/>
              </a:br>
              <a:r>
                <a:rPr kumimoji="0" lang="de-DE" altLang="de-DE" sz="1400" dirty="0"/>
                <a:t>Details, Prozesse &amp; Einsatz</a:t>
              </a:r>
            </a:p>
          </p:txBody>
        </p:sp>
      </p:grpSp>
      <p:pic>
        <p:nvPicPr>
          <p:cNvPr id="12" name="Grafik 11" descr="Ein Bild, das Ball, Tisch enthält.&#10;&#10;Automatisch generierte Beschreibung">
            <a:extLst>
              <a:ext uri="{FF2B5EF4-FFF2-40B4-BE49-F238E27FC236}">
                <a16:creationId xmlns:a16="http://schemas.microsoft.com/office/drawing/2014/main" xmlns="" id="{23FD67AA-64A2-47C0-809C-D79DA8971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2" y="5570403"/>
            <a:ext cx="894487" cy="89448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3D67FBC0-10E1-43A5-8AA0-D986954F7E95}"/>
              </a:ext>
            </a:extLst>
          </p:cNvPr>
          <p:cNvSpPr/>
          <p:nvPr/>
        </p:nvSpPr>
        <p:spPr>
          <a:xfrm>
            <a:off x="1357935" y="5858073"/>
            <a:ext cx="5124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hlinkClick r:id="rId3"/>
              </a:rPr>
              <a:t>https://www.deskware.de/dwbusiness-software-download/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DC9B02E-E3DF-48D2-99D8-4F3A34791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60" y="3792745"/>
            <a:ext cx="4861981" cy="195851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1F943301-D2E8-4CEF-B90A-08D3AD13C868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3239076"/>
            <a:ext cx="7764032" cy="311918"/>
            <a:chOff x="1007687" y="2350070"/>
            <a:chExt cx="7765499" cy="311937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A5051B83-182E-426C-B9C9-8F1758DBB5A5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9" name="Textfeld 8">
              <a:extLst>
                <a:ext uri="{FF2B5EF4-FFF2-40B4-BE49-F238E27FC236}">
                  <a16:creationId xmlns:a16="http://schemas.microsoft.com/office/drawing/2014/main" xmlns="" id="{2979089F-7DF5-4838-99A1-0F18D459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1" y="2354211"/>
              <a:ext cx="2328159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Vorschau „</a:t>
              </a:r>
              <a:r>
                <a:rPr kumimoji="0" lang="de-DE" altLang="de-DE" sz="1400" dirty="0" err="1"/>
                <a:t>next</a:t>
              </a:r>
              <a:r>
                <a:rPr kumimoji="0" lang="de-DE" altLang="de-DE" sz="1400" dirty="0"/>
                <a:t> release“</a:t>
              </a:r>
            </a:p>
          </p:txBody>
        </p:sp>
        <p:sp>
          <p:nvSpPr>
            <p:cNvPr id="34" name="Textfeld 20">
              <a:extLst>
                <a:ext uri="{FF2B5EF4-FFF2-40B4-BE49-F238E27FC236}">
                  <a16:creationId xmlns:a16="http://schemas.microsoft.com/office/drawing/2014/main" xmlns="" id="{79445BC0-68DA-44D2-9D65-4BF35B787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Was kommt bis Mitte 2021?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30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Überblick Neuerungen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445125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>
                <a:solidFill>
                  <a:srgbClr val="A9A297"/>
                </a:solidFill>
              </a:rPr>
              <a:t>DeskWare Products GmbH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/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Tel: +49 (89) 9010840</a:t>
            </a:r>
            <a:endParaRPr kumimoji="0" lang="de-DE" altLang="de-DE" sz="1000">
              <a:solidFill>
                <a:srgbClr val="A9A297"/>
              </a:solidFill>
            </a:endParaRPr>
          </a:p>
        </p:txBody>
      </p:sp>
      <p:pic>
        <p:nvPicPr>
          <p:cNvPr id="7173" name="Picture 18" descr="Stock Bild - businesspeople, &#10; überfahrt,  appretur, &#10; linie. fotosearch &#10;- suche fotos &#10;fotografie und &#10;b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0"/>
          <a:stretch>
            <a:fillRect/>
          </a:stretch>
        </p:blipFill>
        <p:spPr bwMode="auto">
          <a:xfrm>
            <a:off x="384175" y="5390160"/>
            <a:ext cx="1523529" cy="9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143750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635896" y="3119401"/>
            <a:ext cx="314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600" dirty="0"/>
              <a:t>Live im System ...</a:t>
            </a:r>
          </a:p>
        </p:txBody>
      </p:sp>
      <p:graphicFrame>
        <p:nvGraphicFramePr>
          <p:cNvPr id="31" name="Objekt 30">
            <a:hlinkClick r:id="rId4" action="ppaction://program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47182"/>
              </p:ext>
            </p:extLst>
          </p:nvPr>
        </p:nvGraphicFramePr>
        <p:xfrm>
          <a:off x="3635896" y="3645024"/>
          <a:ext cx="1869904" cy="6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4130398" imgH="1463167" progId="Photoshop.Image.16">
                  <p:embed/>
                </p:oleObj>
              </mc:Choice>
              <mc:Fallback>
                <p:oleObj name="Image" r:id="rId5" imgW="4130398" imgH="1463167" progId="Photoshop.Image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645024"/>
                        <a:ext cx="1869904" cy="66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29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2" y="1483459"/>
            <a:ext cx="2609391" cy="174307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87824" y="56598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Allgemeines - Überblick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23728" y="1628800"/>
            <a:ext cx="6912768" cy="4673074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Oberfläche – Buttonsteuerung – Portal ein-/ausblenden – Administration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Programmverknüpfungen übersetzbar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Suchen schnellerer Einstieg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Kontakte – Kommunikationsdaten kopieren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Verknüpfungen – Links darstellen</a:t>
            </a:r>
          </a:p>
          <a:p>
            <a:pPr lvl="0">
              <a:spcAft>
                <a:spcPts val="200"/>
              </a:spcAft>
            </a:pPr>
            <a:r>
              <a:rPr lang="de-DE" sz="1400" u="sng" baseline="30000" dirty="0"/>
              <a:t> 						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Portalfunktionen – Benutzer Standort, „nicht stören“ Funktion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Berechnungsvariablen für Mail, Verträge, Projekte </a:t>
            </a:r>
            <a:r>
              <a:rPr lang="de-DE" sz="1400" dirty="0" err="1"/>
              <a:t>uvm</a:t>
            </a:r>
            <a:r>
              <a:rPr lang="de-DE" sz="1400" dirty="0"/>
              <a:t>.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Tutorials, Vorlagen und Ressourcen</a:t>
            </a:r>
          </a:p>
          <a:p>
            <a:pPr lvl="0">
              <a:spcAft>
                <a:spcPts val="200"/>
              </a:spcAft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Datenimport auch aus Excel Dateien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Systemwährung – neue Definition unter Währungen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Telefondialog – automatisches Schließen nach Verbindungsaufbau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182563" lvl="0" indent="-18256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 err="1"/>
              <a:t>DW.cadstore</a:t>
            </a:r>
            <a:r>
              <a:rPr lang="de-DE" sz="1400" dirty="0"/>
              <a:t>/</a:t>
            </a:r>
            <a:r>
              <a:rPr lang="de-DE" sz="1400" dirty="0" err="1"/>
              <a:t>DW.storedesigner</a:t>
            </a:r>
            <a:r>
              <a:rPr lang="de-DE" sz="1400" dirty="0"/>
              <a:t> </a:t>
            </a:r>
            <a:r>
              <a:rPr lang="de-DE" sz="1400" dirty="0" err="1"/>
              <a:t>Microstation</a:t>
            </a:r>
            <a:r>
              <a:rPr lang="de-DE" sz="1400" dirty="0"/>
              <a:t> Connect Edition (64Bit)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						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Android Basisfunktionen – mobile </a:t>
            </a:r>
            <a:r>
              <a:rPr lang="de-DE" sz="1400" dirty="0" err="1"/>
              <a:t>App‘s</a:t>
            </a:r>
            <a:r>
              <a:rPr lang="de-DE" sz="1400" dirty="0"/>
              <a:t> für </a:t>
            </a:r>
            <a:r>
              <a:rPr lang="de-DE" sz="1400" dirty="0" err="1"/>
              <a:t>DW.business</a:t>
            </a:r>
            <a:r>
              <a:rPr lang="de-DE" sz="1400" dirty="0"/>
              <a:t> Software</a:t>
            </a:r>
          </a:p>
          <a:p>
            <a:pPr marL="182563" lvl="0" indent="-18256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A4FBCC3A-0A1D-468B-94B5-45FA7D74E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0526"/>
            <a:ext cx="2965710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9BE3388-F269-4F11-AE35-E232E62F1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702244"/>
            <a:ext cx="2602992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78996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„Site Lizenz“– lesender Zugriff für alle Benutzer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E-Mail Adressen – Darstellung – Drop Funktion von externer Quelle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Spaltenerweiterung Übersichten für Kontakttypen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D5D6EA15-FCF5-4640-BB51-3ACDC21B1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3631469"/>
            <a:ext cx="2602992" cy="71932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F750FF68-E3BA-46E1-9C3B-486AC14F9FE3}"/>
              </a:ext>
            </a:extLst>
          </p:cNvPr>
          <p:cNvSpPr txBox="1"/>
          <p:nvPr/>
        </p:nvSpPr>
        <p:spPr>
          <a:xfrm>
            <a:off x="2187184" y="4536316"/>
            <a:ext cx="6791924" cy="151323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 err="1"/>
              <a:t>DW.cost</a:t>
            </a:r>
            <a:r>
              <a:rPr lang="de-DE" sz="1400" dirty="0"/>
              <a:t> Projektkosten im Lizenzumfang integriert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Projektkosten – Spaltenerweiterung Monat – Grafikübersicht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Notizen – externe Vorlagen – Protokoll – E-Mail Versand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Ressourcenplanung – Diagrammübersicht – Wochenleistung – Filter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Verwendung – Produktionsübersicht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Projektaufwand / -zeiten – Schnellerfassung</a:t>
            </a:r>
          </a:p>
        </p:txBody>
      </p:sp>
    </p:spTree>
    <p:extLst>
      <p:ext uri="{BB962C8B-B14F-4D97-AF65-F5344CB8AC3E}">
        <p14:creationId xmlns:p14="http://schemas.microsoft.com/office/powerpoint/2010/main" val="38128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  <p:bldP spid="8" grpId="0" uiExpand="1" build="p" animBg="1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7C33AD85-35A3-4528-9760-509EFB1F8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71316"/>
            <a:ext cx="2538989" cy="72847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1728678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neuer Schnellerfassungsdialog für Projekte und </a:t>
            </a:r>
            <a:r>
              <a:rPr lang="de-DE" sz="1400" dirty="0" err="1"/>
              <a:t>DW.service</a:t>
            </a:r>
            <a:r>
              <a:rPr lang="de-DE" sz="1400" dirty="0">
                <a:highlight>
                  <a:srgbClr val="FFFF00"/>
                </a:highlight>
              </a:rPr>
              <a:t/>
            </a:r>
            <a:br>
              <a:rPr lang="de-DE" sz="1400" dirty="0">
                <a:highlight>
                  <a:srgbClr val="FFFF00"/>
                </a:highlight>
              </a:rPr>
            </a:br>
            <a:r>
              <a:rPr lang="de-DE" sz="1400" dirty="0"/>
              <a:t>mit automatischer Umrechnung von Minuten und Takten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Vordefinitionen für Konten, Abrechnung und erweiterte Tätigkeit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Dialog Leistungserfassung – Zusammenfassung Projekte / Service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Listenauswertung – Filter für Zusammenfassung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89F31062-2B09-42A8-8957-8551148BE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9996"/>
            <a:ext cx="2161032" cy="5669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A89DC269-D77A-4196-A368-5B2FB128D064}"/>
              </a:ext>
            </a:extLst>
          </p:cNvPr>
          <p:cNvSpPr txBox="1"/>
          <p:nvPr/>
        </p:nvSpPr>
        <p:spPr>
          <a:xfrm>
            <a:off x="2123728" y="4636304"/>
            <a:ext cx="6791924" cy="103105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automatische Buchungstexte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Zusatzspalten für FIBU Übergabe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Monatsspalte für schnelle Grafikübersicht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Navigation und Dokumentenlinks</a:t>
            </a:r>
          </a:p>
        </p:txBody>
      </p:sp>
    </p:spTree>
    <p:extLst>
      <p:ext uri="{BB962C8B-B14F-4D97-AF65-F5344CB8AC3E}">
        <p14:creationId xmlns:p14="http://schemas.microsoft.com/office/powerpoint/2010/main" val="9798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  <p:bldP spid="10" grpId="0" uiExpand="1" build="p" animBg="1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E9A6A0F2-9A42-497A-9756-93C1B59AE2BE}"/>
              </a:ext>
            </a:extLst>
          </p:cNvPr>
          <p:cNvSpPr/>
          <p:nvPr/>
        </p:nvSpPr>
        <p:spPr bwMode="auto">
          <a:xfrm>
            <a:off x="1619672" y="3429000"/>
            <a:ext cx="6912768" cy="1815081"/>
          </a:xfrm>
          <a:prstGeom prst="rect">
            <a:avLst/>
          </a:prstGeom>
          <a:solidFill>
            <a:srgbClr val="00B0F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eigenständiges Webinar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4B0EA15-26DF-4C53-AA98-D383F5252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2" y="702244"/>
            <a:ext cx="2532893" cy="71932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295978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Neues Register Kosten – parallel zu Projektkosten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Spaltenerweiterung Kostenübersicht – Listenauswertung – Grafik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direkte Zeit-/Schnellerfassung in </a:t>
            </a:r>
            <a:r>
              <a:rPr lang="de-DE" sz="1400" dirty="0" err="1"/>
              <a:t>DW.service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Projektlisten in </a:t>
            </a:r>
            <a:r>
              <a:rPr lang="de-DE" sz="1400" dirty="0" err="1"/>
              <a:t>DW.service</a:t>
            </a:r>
            <a:r>
              <a:rPr lang="de-DE" sz="1400" dirty="0"/>
              <a:t> Übersichten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Portalintegration – Assistent Erfassung Serviceaufträge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Serviceauftrag = Fertigungsauftrag mit Workflow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Produktionssteuerung bis zur Maschine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Scanner Integration für QS Prozess – Android App über Bluetooth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Warehouse Integration – Bestandszugang / -abgang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Verwendung, Auswertungen </a:t>
            </a:r>
            <a:r>
              <a:rPr lang="de-DE" sz="1400" dirty="0" err="1"/>
              <a:t>uvm</a:t>
            </a:r>
            <a:r>
              <a:rPr lang="de-DE" sz="1400"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883217A-3C71-43F3-869D-682A3C20EF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A9B8E76-FD06-4F6F-891C-BE79865BB7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 animBg="1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7C415ECD-0AED-45A9-B68A-CB54CEFA0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97478"/>
            <a:ext cx="2609391" cy="174307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5AC4E3A-1D96-4E37-81B5-FBBACCDF3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693448"/>
            <a:ext cx="2880360" cy="7193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3441968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Typisierung von Warenkörben für Einkauf, Verkauf und Fertigung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Erstellung (Assistent) für Warenkörbe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Kopierfunktionen - Übernahme aus anderen Modulen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 – Warenkorb Auswahl über verschiedene Objekte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Suche – Navigation Anzeige Warenkorb – auch „Site Lizenz“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 – Verpacken als Modulfunktion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Listenausgabe – neue Methode Matrix – Nutzungsübersicht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Verpackungszuordnung im Stamm als Liste ausgeben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Produktionsartikel mit SN ohne Buchungshistorie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Übernahme Verpackung aus Produktion in Logistik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817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C4F5D67-6CCC-4922-A049-CCBA0D70B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712612"/>
            <a:ext cx="2880360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175432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überarbeitetes Layout Übersicht &amp; Vertrag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Funktionalität – Ablauf von Verträgen in den nächsten 6 Monaten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Auswertungen – Übersicht allgemein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Lagerflächen Aktualisierung über </a:t>
            </a:r>
            <a:r>
              <a:rPr lang="de-DE" sz="1400" dirty="0" err="1"/>
              <a:t>DW.warehouse</a:t>
            </a:r>
            <a:r>
              <a:rPr lang="de-DE" sz="1400" dirty="0"/>
              <a:t> Verwendung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Unterverträge Status – Spaltenerweiterungen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Prognosevorschau – Entwicklung Fixkosten aus Verträgen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9110F45-FA3B-42EF-84AC-A24DE968A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9" y="3836855"/>
            <a:ext cx="2602992" cy="71932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0D0926EC-1F09-4A6B-A2E3-732B1EFCB200}"/>
              </a:ext>
            </a:extLst>
          </p:cNvPr>
          <p:cNvSpPr txBox="1"/>
          <p:nvPr/>
        </p:nvSpPr>
        <p:spPr>
          <a:xfrm>
            <a:off x="2123728" y="4677137"/>
            <a:ext cx="6791924" cy="127214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der Berechnungsmöglichkeiten für SQL Abfragen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Erstellung neuer Artikel Bestandteile über </a:t>
            </a:r>
            <a:r>
              <a:rPr lang="de-DE" sz="1400" dirty="0" err="1"/>
              <a:t>DW.speecalc</a:t>
            </a:r>
            <a:r>
              <a:rPr lang="de-DE" sz="1400" dirty="0"/>
              <a:t> Berechnung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Kopieren von Artikel als Template aus der Berechnung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Nutzung von Artikeleigenschaften in der Berechnung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63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  <p:bldP spid="8" grpId="0" uiExpand="1" build="p" animBg="1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Vorschau „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release“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4B8E874-5CC5-476C-9AC5-2842878BE678}"/>
              </a:ext>
            </a:extLst>
          </p:cNvPr>
          <p:cNvSpPr txBox="1"/>
          <p:nvPr/>
        </p:nvSpPr>
        <p:spPr>
          <a:xfrm>
            <a:off x="2987824" y="69214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/>
              <a:t>  Entwicklungen bis Mitte 2021</a:t>
            </a:r>
          </a:p>
        </p:txBody>
      </p:sp>
      <p:pic>
        <p:nvPicPr>
          <p:cNvPr id="14" name="Grafik 13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A1D73C40-1F5D-40AC-839C-40FE4852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26B99C5-604E-4BD2-807E-13B2FF8AB9D0}"/>
              </a:ext>
            </a:extLst>
          </p:cNvPr>
          <p:cNvSpPr txBox="1"/>
          <p:nvPr/>
        </p:nvSpPr>
        <p:spPr>
          <a:xfrm>
            <a:off x="2123728" y="1906123"/>
            <a:ext cx="6791924" cy="320087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7030A0"/>
                </a:solidFill>
              </a:rPr>
              <a:t>neue Version 2021.01 in 04/2021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für Verladung Transport/VP/Colli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mit Fotofunktion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als Bluetooth Mobiltelefon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Auftragsabwicklung Bestandteile zur Position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Übernahme Zahlungsinformationen zu Ausgangsrechnungen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finalisierte GAEB Schnittstelle für Auftragsabwicklung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BI Grafik – Profile – erweiterte Funktionen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Fertigung von Losgrößen – Ausschussprozess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diverse Erweiterungen Fertigung – Service - Warehouse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1BB996C9-B93C-4C5A-B236-A178710AB6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48F5996-8242-4989-8752-9CF1F0D701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0D0F39B-2D69-4C91-AB6D-E1DA66274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5227484"/>
            <a:ext cx="1584176" cy="109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F8858EC-43FA-4286-AD01-76CE1F45F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5060814"/>
            <a:ext cx="2391722" cy="12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4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DCBA452-59BE-44C9-BC13-870788AD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28676"/>
            <a:ext cx="7429339" cy="4148596"/>
          </a:xfrm>
          <a:prstGeom prst="rect">
            <a:avLst/>
          </a:prstGeom>
        </p:spPr>
      </p:pic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Überblick Neuerungen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215633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4852629" y="4225193"/>
            <a:ext cx="3492563" cy="1728192"/>
          </a:xfrm>
          <a:prstGeom prst="rect">
            <a:avLst/>
          </a:prstGeom>
          <a:noFill/>
          <a:ln w="19050" cap="flat" cmpd="sng" algn="ctr">
            <a:solidFill>
              <a:srgbClr val="F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8" y="3933056"/>
            <a:ext cx="1265030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162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dernes Portrait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Bildschirmpräsentation (4:3)</PresentationFormat>
  <Paragraphs>122</Paragraphs>
  <Slides>10</Slides>
  <Notes>4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  <vt:variant>
        <vt:lpstr>Zielgruppenorientierte Präsentationen</vt:lpstr>
      </vt:variant>
      <vt:variant>
        <vt:i4>3</vt:i4>
      </vt:variant>
    </vt:vector>
  </HeadingPairs>
  <TitlesOfParts>
    <vt:vector size="15" baseType="lpstr">
      <vt:lpstr>Modernes Portrait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Standard mit Bildern</vt:lpstr>
      <vt:lpstr>fördertechnik</vt:lpstr>
      <vt:lpstr>DRUCK</vt:lpstr>
    </vt:vector>
  </TitlesOfParts>
  <Manager>Elmar Schinagl</Manager>
  <Company>DeskWare Products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DW.business Software Version 2020.1</dc:title>
  <dc:subject>allgemeine Neuerungen</dc:subject>
  <dc:creator>Elmar Schinagl</dc:creator>
  <dc:description/>
  <cp:lastModifiedBy>Svenja Moscogiuri</cp:lastModifiedBy>
  <cp:revision>658</cp:revision>
  <cp:lastPrinted>2021-03-02T09:20:36Z</cp:lastPrinted>
  <dcterms:created xsi:type="dcterms:W3CDTF">2000-02-07T11:52:39Z</dcterms:created>
  <dcterms:modified xsi:type="dcterms:W3CDTF">2021-03-16T12:12:04Z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e.schinagl@deskware.de</vt:lpwstr>
  </property>
  <property fmtid="{D5CDD505-2E9C-101B-9397-08002B2CF9AE}" pid="8" name="HomePage">
    <vt:lpwstr>www.deskware.de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C:\Dokumente und Einstellungen\Elmar.DESKWARE\Eigene Dateien</vt:lpwstr>
  </property>
  <property fmtid="{D5CDD505-2E9C-101B-9397-08002B2CF9AE}" pid="22" name="_MarkAsFinal">
    <vt:bool>true</vt:bool>
  </property>
</Properties>
</file>