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512" r:id="rId2"/>
    <p:sldId id="499" r:id="rId3"/>
    <p:sldId id="509" r:id="rId4"/>
    <p:sldId id="516" r:id="rId5"/>
    <p:sldId id="500" r:id="rId6"/>
    <p:sldId id="517" r:id="rId7"/>
    <p:sldId id="518" r:id="rId8"/>
    <p:sldId id="513" r:id="rId9"/>
    <p:sldId id="514" r:id="rId10"/>
  </p:sldIdLst>
  <p:sldSz cx="9144000" cy="6858000" type="screen4x3"/>
  <p:notesSz cx="6805613" cy="9944100"/>
  <p:custShowLst>
    <p:custShow name="Standard mit Bildern" id="0">
      <p:sldLst/>
    </p:custShow>
    <p:custShow name="fördertechnik" id="1">
      <p:sldLst/>
    </p:custShow>
    <p:custShow name="DRUCK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>
          <p15:clr>
            <a:srgbClr val="A4A3A4"/>
          </p15:clr>
        </p15:guide>
        <p15:guide id="2" pos="10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E00"/>
    <a:srgbClr val="FF9900"/>
    <a:srgbClr val="E25B00"/>
    <a:srgbClr val="E28700"/>
    <a:srgbClr val="FFA015"/>
    <a:srgbClr val="CC0099"/>
    <a:srgbClr val="A9A29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6" autoAdjust="0"/>
    <p:restoredTop sz="95226" autoAdjust="0"/>
  </p:normalViewPr>
  <p:slideViewPr>
    <p:cSldViewPr>
      <p:cViewPr varScale="1">
        <p:scale>
          <a:sx n="95" d="100"/>
          <a:sy n="95" d="100"/>
        </p:scale>
        <p:origin x="-462" y="-108"/>
      </p:cViewPr>
      <p:guideLst>
        <p:guide orient="horz" pos="816"/>
        <p:guide pos="1008"/>
      </p:guideLst>
    </p:cSldViewPr>
  </p:slideViewPr>
  <p:outlineViewPr>
    <p:cViewPr>
      <p:scale>
        <a:sx n="33" d="100"/>
        <a:sy n="33" d="100"/>
      </p:scale>
      <p:origin x="0" y="-2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312" y="0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t" anchorCtr="0" compatLnSpc="1">
            <a:prstTxWarp prst="textNoShape">
              <a:avLst/>
            </a:prstTxWarp>
          </a:bodyPr>
          <a:lstStyle>
            <a:lvl1pPr algn="r"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5147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defTabSz="920306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312" y="9455147"/>
            <a:ext cx="2949302" cy="46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39" tIns="46019" rIns="92039" bIns="46019" numCol="1" anchor="b" anchorCtr="0" compatLnSpc="1">
            <a:prstTxWarp prst="textNoShape">
              <a:avLst/>
            </a:prstTxWarp>
          </a:bodyPr>
          <a:lstStyle>
            <a:lvl1pPr algn="r" defTabSz="920306">
              <a:defRPr sz="1300" b="0"/>
            </a:lvl1pPr>
          </a:lstStyle>
          <a:p>
            <a:pPr>
              <a:defRPr/>
            </a:pPr>
            <a:fld id="{E6087AC1-950E-4497-BD7A-E66FCE4647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9191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9" cy="5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529" y="0"/>
            <a:ext cx="2921909" cy="51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573" y="4738370"/>
            <a:ext cx="5040293" cy="444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6741"/>
            <a:ext cx="2921909" cy="4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5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529" y="9476741"/>
            <a:ext cx="2921909" cy="4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835443-F22D-4C0B-9954-4D0920986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846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04362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35443-F22D-4C0B-9954-4D0920986CC3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609846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287338" y="65088"/>
            <a:ext cx="180975" cy="17938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7543800" cy="91440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7964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 idx="4294967295"/>
          </p:nvPr>
        </p:nvSpPr>
        <p:spPr>
          <a:xfrm>
            <a:off x="1475656" y="2152650"/>
            <a:ext cx="7220272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dirty="0"/>
              <a:t>Allgemeine Voreinstellungen</a:t>
            </a:r>
          </a:p>
        </p:txBody>
      </p:sp>
    </p:spTree>
    <p:extLst>
      <p:ext uri="{BB962C8B-B14F-4D97-AF65-F5344CB8AC3E}">
        <p14:creationId xmlns:p14="http://schemas.microsoft.com/office/powerpoint/2010/main" val="274370549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e Seite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71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/>
          <p:cNvSpPr>
            <a:spLocks noChangeShapeType="1"/>
          </p:cNvSpPr>
          <p:nvPr/>
        </p:nvSpPr>
        <p:spPr bwMode="auto">
          <a:xfrm>
            <a:off x="1143000" y="6553200"/>
            <a:ext cx="7848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44"/>
          <p:cNvSpPr>
            <a:spLocks noChangeArrowheads="1"/>
          </p:cNvSpPr>
          <p:nvPr userDrawn="1"/>
        </p:nvSpPr>
        <p:spPr bwMode="auto">
          <a:xfrm>
            <a:off x="7848600" y="62484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8" name="Rectangle 16"/>
          <p:cNvSpPr>
            <a:spLocks noChangeArrowheads="1"/>
          </p:cNvSpPr>
          <p:nvPr/>
        </p:nvSpPr>
        <p:spPr bwMode="auto">
          <a:xfrm>
            <a:off x="-152400" y="0"/>
            <a:ext cx="944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438400"/>
            <a:ext cx="810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pic>
        <p:nvPicPr>
          <p:cNvPr id="1031" name="Picture 40" descr="H:\WORK\DTP\Firmenprofil DeskWare\deskware LABEL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01"/>
          <a:stretch>
            <a:fillRect/>
          </a:stretch>
        </p:blipFill>
        <p:spPr bwMode="auto">
          <a:xfrm>
            <a:off x="7924800" y="6480175"/>
            <a:ext cx="1066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2" descr="D:\data\dtp\c_00_vis.gif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142875" y="6553200"/>
            <a:ext cx="8839200" cy="304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5" name="Rectangle 12"/>
          <p:cNvSpPr>
            <a:spLocks noChangeArrowheads="1"/>
          </p:cNvSpPr>
          <p:nvPr userDrawn="1"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de-DE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52400" y="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Rectangle 6"/>
          <p:cNvSpPr txBox="1">
            <a:spLocks noChangeArrowheads="1"/>
          </p:cNvSpPr>
          <p:nvPr userDrawn="1"/>
        </p:nvSpPr>
        <p:spPr bwMode="white">
          <a:xfrm>
            <a:off x="228600" y="6589713"/>
            <a:ext cx="29718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3B09AC5-31AB-4351-BE61-3F49B423BB33}" type="slidenum">
              <a:rPr lang="en-US" altLang="de-DE" sz="800" smtClean="0">
                <a:solidFill>
                  <a:schemeClr val="accent1"/>
                </a:solidFill>
              </a:rPr>
              <a:pPr>
                <a:defRPr/>
              </a:pPr>
              <a:t>‹Nr.›</a:t>
            </a:fld>
            <a:r>
              <a:rPr lang="en-US" altLang="de-DE" sz="800">
                <a:solidFill>
                  <a:schemeClr val="bg1"/>
                </a:solidFill>
              </a:rPr>
              <a:t> | WWW.DESKWARE.DE</a:t>
            </a:r>
          </a:p>
        </p:txBody>
      </p:sp>
      <p:sp>
        <p:nvSpPr>
          <p:cNvPr id="20" name="Line 7"/>
          <p:cNvSpPr>
            <a:spLocks noChangeShapeType="1"/>
          </p:cNvSpPr>
          <p:nvPr userDrawn="1"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1" name="Line 8"/>
          <p:cNvSpPr>
            <a:spLocks noChangeShapeType="1"/>
          </p:cNvSpPr>
          <p:nvPr userDrawn="1"/>
        </p:nvSpPr>
        <p:spPr bwMode="auto">
          <a:xfrm flipH="1">
            <a:off x="0" y="304800"/>
            <a:ext cx="89916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0" name="Line 11"/>
          <p:cNvSpPr>
            <a:spLocks noChangeShapeType="1"/>
          </p:cNvSpPr>
          <p:nvPr userDrawn="1"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1" name="Text Box 9"/>
          <p:cNvSpPr txBox="1">
            <a:spLocks noChangeArrowheads="1"/>
          </p:cNvSpPr>
          <p:nvPr/>
        </p:nvSpPr>
        <p:spPr bwMode="auto">
          <a:xfrm>
            <a:off x="8143875" y="6591300"/>
            <a:ext cx="7858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accent1"/>
                </a:solidFill>
              </a:rPr>
              <a:t>01-2021</a:t>
            </a:r>
          </a:p>
        </p:txBody>
      </p:sp>
      <p:sp>
        <p:nvSpPr>
          <p:cNvPr id="24" name="Textfeld 17"/>
          <p:cNvSpPr txBox="1">
            <a:spLocks noChangeArrowheads="1"/>
          </p:cNvSpPr>
          <p:nvPr userDrawn="1"/>
        </p:nvSpPr>
        <p:spPr bwMode="auto">
          <a:xfrm>
            <a:off x="7429500" y="44624"/>
            <a:ext cx="1428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de-DE" altLang="de-DE" dirty="0"/>
              <a:t>03.03.2021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1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60000"/>
        </a:spcBef>
        <a:spcAft>
          <a:spcPct val="0"/>
        </a:spcAft>
        <a:buClr>
          <a:srgbClr val="0000CC"/>
        </a:buClr>
        <a:buFont typeface="Monotype Sorts" pitchFamily="2" charset="2"/>
        <a:buChar char="l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lr>
          <a:srgbClr val="003399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kware.de/dwbusiness-software-downloa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hyperlink" Target="file:///C:\DW.business%20Solutions\Programme\DeskWare\dw.project\dwproject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7540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>
                <a:solidFill>
                  <a:srgbClr val="FC6E00"/>
                </a:solidFill>
              </a:rPr>
              <a:t>DW.business Software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|</a:t>
            </a:r>
            <a:r>
              <a:rPr lang="de-DE" altLang="de-DE" sz="1800" dirty="0">
                <a:solidFill>
                  <a:srgbClr val="FC6E00"/>
                </a:solidFill>
              </a:rPr>
              <a:t> 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Auftrag &amp; Einkauf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571256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 dirty="0" err="1">
                <a:solidFill>
                  <a:srgbClr val="A9A297"/>
                </a:solidFill>
              </a:rPr>
              <a:t>DeskWare</a:t>
            </a:r>
            <a:r>
              <a:rPr kumimoji="0" lang="de-DE" altLang="de-DE" sz="800" dirty="0">
                <a:solidFill>
                  <a:srgbClr val="A9A297"/>
                </a:solidFill>
              </a:rPr>
              <a:t> Products GmbH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/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 dirty="0">
                <a:solidFill>
                  <a:srgbClr val="A9A297"/>
                </a:solidFill>
              </a:rPr>
            </a:br>
            <a:r>
              <a:rPr kumimoji="0" lang="de-DE" altLang="de-DE" sz="800" dirty="0">
                <a:solidFill>
                  <a:srgbClr val="A9A297"/>
                </a:solidFill>
              </a:rPr>
              <a:t>Tel: +49 (89) 9010840</a:t>
            </a:r>
            <a:endParaRPr kumimoji="0" lang="de-DE" altLang="de-DE" sz="1000" dirty="0">
              <a:solidFill>
                <a:srgbClr val="A9A297"/>
              </a:solidFill>
            </a:endParaRPr>
          </a:p>
        </p:txBody>
      </p:sp>
      <p:sp>
        <p:nvSpPr>
          <p:cNvPr id="7172" name="Textfeld 16"/>
          <p:cNvSpPr txBox="1">
            <a:spLocks noChangeArrowheads="1"/>
          </p:cNvSpPr>
          <p:nvPr/>
        </p:nvSpPr>
        <p:spPr bwMode="auto">
          <a:xfrm>
            <a:off x="928688" y="1340768"/>
            <a:ext cx="292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800" dirty="0">
                <a:solidFill>
                  <a:srgbClr val="FC6E00"/>
                </a:solidFill>
              </a:rPr>
              <a:t>AGENDA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304880" y="620688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053506" y="2204860"/>
            <a:ext cx="7764032" cy="311917"/>
            <a:chOff x="1007687" y="2350070"/>
            <a:chExt cx="7765499" cy="311936"/>
          </a:xfrm>
        </p:grpSpPr>
        <p:sp>
          <p:nvSpPr>
            <p:cNvPr id="8" name="Rechteck 7"/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5" name="Textfeld 8"/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Live Präsentation</a:t>
              </a:r>
            </a:p>
          </p:txBody>
        </p:sp>
        <p:sp>
          <p:nvSpPr>
            <p:cNvPr id="7186" name="Textfeld 20"/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einzelne Neuerungen Live im System</a:t>
              </a:r>
            </a:p>
          </p:txBody>
        </p:sp>
      </p:grpSp>
      <p:grpSp>
        <p:nvGrpSpPr>
          <p:cNvPr id="22" name="Gruppieren 21"/>
          <p:cNvGrpSpPr>
            <a:grpSpLocks/>
          </p:cNvGrpSpPr>
          <p:nvPr/>
        </p:nvGrpSpPr>
        <p:grpSpPr bwMode="auto">
          <a:xfrm>
            <a:off x="1043608" y="1772814"/>
            <a:ext cx="7632441" cy="309157"/>
            <a:chOff x="1007687" y="2352831"/>
            <a:chExt cx="7633057" cy="309054"/>
          </a:xfrm>
        </p:grpSpPr>
        <p:sp>
          <p:nvSpPr>
            <p:cNvPr id="23" name="Rechteck 22"/>
            <p:cNvSpPr/>
            <p:nvPr/>
          </p:nvSpPr>
          <p:spPr bwMode="auto">
            <a:xfrm>
              <a:off x="1007687" y="2417690"/>
              <a:ext cx="179401" cy="18091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7182" name="Textfeld 23"/>
            <p:cNvSpPr txBox="1">
              <a:spLocks noChangeArrowheads="1"/>
            </p:cNvSpPr>
            <p:nvPr/>
          </p:nvSpPr>
          <p:spPr bwMode="auto">
            <a:xfrm>
              <a:off x="1270472" y="2352831"/>
              <a:ext cx="2329712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Thema</a:t>
              </a:r>
            </a:p>
          </p:txBody>
        </p:sp>
        <p:sp>
          <p:nvSpPr>
            <p:cNvPr id="7183" name="Textfeld 24"/>
            <p:cNvSpPr txBox="1">
              <a:spLocks noChangeArrowheads="1"/>
            </p:cNvSpPr>
            <p:nvPr/>
          </p:nvSpPr>
          <p:spPr bwMode="auto">
            <a:xfrm>
              <a:off x="3600184" y="2354211"/>
              <a:ext cx="5040560" cy="307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None/>
              </a:pPr>
              <a:r>
                <a:rPr kumimoji="0" lang="de-DE" altLang="de-DE" sz="1400" dirty="0"/>
                <a:t>Neuerungen Auftrag &amp; Einkauf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xmlns="" id="{699D5525-6A84-4861-A405-5A7843113E42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2681650"/>
            <a:ext cx="7764032" cy="523220"/>
            <a:chOff x="1007687" y="2350070"/>
            <a:chExt cx="7765499" cy="523252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xmlns="" id="{A79AE13C-25F3-4B21-9955-1780C29B360A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32" name="Textfeld 8">
              <a:extLst>
                <a:ext uri="{FF2B5EF4-FFF2-40B4-BE49-F238E27FC236}">
                  <a16:creationId xmlns:a16="http://schemas.microsoft.com/office/drawing/2014/main" xmlns="" id="{C0F98AA3-0535-4722-B0DB-874A2CF0D6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2" y="2354211"/>
              <a:ext cx="2221304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Online Webinare</a:t>
              </a:r>
            </a:p>
          </p:txBody>
        </p:sp>
        <p:sp>
          <p:nvSpPr>
            <p:cNvPr id="33" name="Textfeld 20">
              <a:extLst>
                <a:ext uri="{FF2B5EF4-FFF2-40B4-BE49-F238E27FC236}">
                  <a16:creationId xmlns:a16="http://schemas.microsoft.com/office/drawing/2014/main" xmlns="" id="{56C52AC2-8476-40D6-B6A3-CD79DDD7B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523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themenbezogene Webinare zu Neuerungen</a:t>
              </a:r>
              <a:br>
                <a:rPr kumimoji="0" lang="de-DE" altLang="de-DE" sz="1400" dirty="0"/>
              </a:br>
              <a:r>
                <a:rPr kumimoji="0" lang="de-DE" altLang="de-DE" sz="1400" dirty="0"/>
                <a:t>Details, Prozesse &amp; Einsatz</a:t>
              </a:r>
            </a:p>
          </p:txBody>
        </p:sp>
      </p:grpSp>
      <p:pic>
        <p:nvPicPr>
          <p:cNvPr id="12" name="Grafik 11" descr="Ein Bild, das Ball, Tisch enthält.&#10;&#10;Automatisch generierte Beschreibung">
            <a:extLst>
              <a:ext uri="{FF2B5EF4-FFF2-40B4-BE49-F238E27FC236}">
                <a16:creationId xmlns:a16="http://schemas.microsoft.com/office/drawing/2014/main" xmlns="" id="{23FD67AA-64A2-47C0-809C-D79DA8971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2" y="5570403"/>
            <a:ext cx="894487" cy="89448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xmlns="" id="{3D67FBC0-10E1-43A5-8AA0-D986954F7E95}"/>
              </a:ext>
            </a:extLst>
          </p:cNvPr>
          <p:cNvSpPr/>
          <p:nvPr/>
        </p:nvSpPr>
        <p:spPr>
          <a:xfrm>
            <a:off x="1357935" y="5858073"/>
            <a:ext cx="51248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hlinkClick r:id="rId3"/>
              </a:rPr>
              <a:t>https://www.deskware.de/dwbusiness-software-download/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3DC9B02E-E3DF-48D2-99D8-4F3A34791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260" y="3792745"/>
            <a:ext cx="4861981" cy="195851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xmlns="" id="{1F943301-D2E8-4CEF-B90A-08D3AD13C868}"/>
              </a:ext>
            </a:extLst>
          </p:cNvPr>
          <p:cNvGrpSpPr>
            <a:grpSpLocks/>
          </p:cNvGrpSpPr>
          <p:nvPr/>
        </p:nvGrpSpPr>
        <p:grpSpPr bwMode="auto">
          <a:xfrm>
            <a:off x="1043608" y="3239076"/>
            <a:ext cx="7764032" cy="311918"/>
            <a:chOff x="1007687" y="2350070"/>
            <a:chExt cx="7765499" cy="311937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A5051B83-182E-426C-B9C9-8F1758DBB5A5}"/>
                </a:ext>
              </a:extLst>
            </p:cNvPr>
            <p:cNvSpPr/>
            <p:nvPr/>
          </p:nvSpPr>
          <p:spPr bwMode="auto">
            <a:xfrm>
              <a:off x="1007687" y="2418337"/>
              <a:ext cx="179421" cy="1809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29" name="Textfeld 8">
              <a:extLst>
                <a:ext uri="{FF2B5EF4-FFF2-40B4-BE49-F238E27FC236}">
                  <a16:creationId xmlns:a16="http://schemas.microsoft.com/office/drawing/2014/main" xmlns="" id="{2979089F-7DF5-4838-99A1-0F18D459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471" y="2354211"/>
              <a:ext cx="2328159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400" dirty="0"/>
                <a:t>Vorschau „</a:t>
              </a:r>
              <a:r>
                <a:rPr kumimoji="0" lang="de-DE" altLang="de-DE" sz="1400" dirty="0" err="1"/>
                <a:t>next</a:t>
              </a:r>
              <a:r>
                <a:rPr kumimoji="0" lang="de-DE" altLang="de-DE" sz="1400" dirty="0"/>
                <a:t> release“</a:t>
              </a:r>
            </a:p>
          </p:txBody>
        </p:sp>
        <p:sp>
          <p:nvSpPr>
            <p:cNvPr id="34" name="Textfeld 20">
              <a:extLst>
                <a:ext uri="{FF2B5EF4-FFF2-40B4-BE49-F238E27FC236}">
                  <a16:creationId xmlns:a16="http://schemas.microsoft.com/office/drawing/2014/main" xmlns="" id="{79445BC0-68DA-44D2-9D65-4BF35B787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8731" y="2350070"/>
              <a:ext cx="5184455" cy="307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541338"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541338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541338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541338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541338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541338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Monotype Sorts" pitchFamily="2" charset="2"/>
                <a:buNone/>
              </a:pPr>
              <a:r>
                <a:rPr kumimoji="0" lang="de-DE" altLang="de-DE" sz="1400" dirty="0"/>
                <a:t>Was kommt bis Mitte 2021?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A0C50F7-E1C4-4DF4-A59A-89804F472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3" y="697640"/>
            <a:ext cx="2880360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Portalintegration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175432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Register Auftrag – Filter &amp; Darstellungsprofile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Suche – Dokumente – Positionen – Navigation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Verwendung Kontakte – Artikel – E-Mails – Projekte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Dokumentenkette – indirekte Suche über Abhängigkeiten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Grafik – Auswertung &amp; Darstellung – Monatsspalte Rechnungen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Spalte Fälligkeit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---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7F50937-FF7F-489B-8D63-01DD28ED9B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388"/>
          <a:stretch/>
        </p:blipFill>
        <p:spPr>
          <a:xfrm>
            <a:off x="5004048" y="3286051"/>
            <a:ext cx="3489099" cy="314070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1F8837E8-971B-4D0A-9702-DBD804720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397" y="3994267"/>
            <a:ext cx="3625177" cy="202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A0C50F7-E1C4-4DF4-A59A-89804F472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3" y="697640"/>
            <a:ext cx="2880360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Dokumente | Positionen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320087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Auswahl Artikel – Warenkorbinhalte &amp; Bestandteile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Auswahl Positionen – Suche – Darstellungsprofile Projekte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Suche Position über Verwendung in Auswahl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Auswahl Positionen aus Warenkörben –  Objekte – Übernahme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Übernahme Arbeitszeiten = Kosten in Positionen – Spaltenerweiterung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Kostengruppe – Artikel – Langtext – Preise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Auswahl Transporte – Spaltenerweiterung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Darstellungsprofile Positionen – Übersicht (Zoom) – Direktexport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Positionsgruppen – Positionen zusammenfassen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Auswahl Adressen – vereinfachte Übernahme aus Suche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Links zu verwendeten Objekten</a:t>
            </a:r>
          </a:p>
        </p:txBody>
      </p:sp>
    </p:spTree>
    <p:extLst>
      <p:ext uri="{BB962C8B-B14F-4D97-AF65-F5344CB8AC3E}">
        <p14:creationId xmlns:p14="http://schemas.microsoft.com/office/powerpoint/2010/main" val="7031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A0C50F7-E1C4-4DF4-A59A-89804F4726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3" y="697640"/>
            <a:ext cx="2880360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Positionen | Warehouse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772816"/>
            <a:ext cx="6791924" cy="223651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Warenkorb erstellen – Warenkorbeigenschaften – Folgeprozess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Warenkorb erstellen – Bestellfreigabe – Einkauf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Artikel erstellen – Einstellungen – Prozess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Artikel disponieren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Artikel auflösen – Bausatz aus Warenkorb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Import externen Rechnungsdokumente über Multiimport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Umsatz komplettieren – Übergang zu FIBU</a:t>
            </a:r>
          </a:p>
        </p:txBody>
      </p:sp>
    </p:spTree>
    <p:extLst>
      <p:ext uri="{BB962C8B-B14F-4D97-AF65-F5344CB8AC3E}">
        <p14:creationId xmlns:p14="http://schemas.microsoft.com/office/powerpoint/2010/main" val="250253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4C0429-8A01-493B-BCE9-FFAA12958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3971"/>
            <a:ext cx="2880360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97CABBC4-B3A0-45DD-8453-E937F35B9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3429000"/>
            <a:ext cx="5166858" cy="29562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ED5FB9F-FD05-4C5D-B5B0-A7318F4247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3104" y="3829971"/>
            <a:ext cx="4146362" cy="24793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4F5E2AC1-DB90-4CF9-AB91-F747C9B72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489" y="4457095"/>
            <a:ext cx="4789188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75432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Bestellfreigabe – Übernahme Warenkorb aus Auftrag &amp; Fertigung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erweiterte Zubuchung von Beständen in </a:t>
            </a:r>
            <a:r>
              <a:rPr lang="de-DE" sz="1400" dirty="0" err="1"/>
              <a:t>DW.warehouse</a:t>
            </a:r>
            <a:endParaRPr lang="de-DE" sz="1400" dirty="0"/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Portal Übersichten Einkauf – Dokumentenkette – Positionen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neue Übersichten Bestellungen – Lieferbestätigung – Bestandzugang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Grafik - Auswertung &amp; Listenübersicht</a:t>
            </a:r>
          </a:p>
        </p:txBody>
      </p:sp>
    </p:spTree>
    <p:extLst>
      <p:ext uri="{BB962C8B-B14F-4D97-AF65-F5344CB8AC3E}">
        <p14:creationId xmlns:p14="http://schemas.microsoft.com/office/powerpoint/2010/main" val="6687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A24C0429-8A01-493B-BCE9-FFAA12958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83971"/>
            <a:ext cx="2880360" cy="7193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AF8AE8C2-2310-46CE-AE81-0F03E4A67A59}"/>
              </a:ext>
            </a:extLst>
          </p:cNvPr>
          <p:cNvSpPr txBox="1"/>
          <p:nvPr/>
        </p:nvSpPr>
        <p:spPr>
          <a:xfrm>
            <a:off x="3013525" y="548724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/>
              <a:t>  Neuerungen</a:t>
            </a:r>
          </a:p>
        </p:txBody>
      </p:sp>
      <p:pic>
        <p:nvPicPr>
          <p:cNvPr id="16" name="Grafik 15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2B2BF51E-AB9F-42AF-9703-AA51E2A712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97426624-1544-4ED0-92ED-1B4244C30194}"/>
              </a:ext>
            </a:extLst>
          </p:cNvPr>
          <p:cNvSpPr txBox="1"/>
          <p:nvPr/>
        </p:nvSpPr>
        <p:spPr>
          <a:xfrm>
            <a:off x="2123728" y="1906123"/>
            <a:ext cx="6791924" cy="1031051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Zusatzdokumente – Rücklieferschein für Lieferant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E-Mail Anlage bei Bestellung – Link im Dokument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Zusatzdokumente – CMR Frachtbrief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834DF9F1-D0DB-451D-92EF-87840C43BC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1" y="3674118"/>
            <a:ext cx="2880360" cy="71932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C6E3FA6C-A667-4B9A-A111-0A601F33212D}"/>
              </a:ext>
            </a:extLst>
          </p:cNvPr>
          <p:cNvSpPr txBox="1"/>
          <p:nvPr/>
        </p:nvSpPr>
        <p:spPr>
          <a:xfrm>
            <a:off x="2123728" y="4466300"/>
            <a:ext cx="6791924" cy="78996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Import Bestandszugang aus Rücklieferschein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Bestandprüfung in Warehouse – Zugangsdatum manuell setzen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0908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 autoUpdateAnimBg="0" advAuto="1000"/>
      <p:bldP spid="11" grpId="0" uiExpand="1" build="p" animBg="1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Vorschau „</a:t>
            </a:r>
            <a:r>
              <a:rPr lang="de-DE" altLang="de-DE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</a:t>
            </a: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release“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34B8E874-5CC5-476C-9AC5-2842878BE678}"/>
              </a:ext>
            </a:extLst>
          </p:cNvPr>
          <p:cNvSpPr txBox="1"/>
          <p:nvPr/>
        </p:nvSpPr>
        <p:spPr>
          <a:xfrm>
            <a:off x="2987824" y="69214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/>
              <a:t>  Entwicklungen bis Mitte 2021</a:t>
            </a:r>
          </a:p>
        </p:txBody>
      </p:sp>
      <p:pic>
        <p:nvPicPr>
          <p:cNvPr id="14" name="Grafik 13" descr="Ein Bild, das drinnen, Laptop, Computer, Tisch enthält.&#10;&#10;Automatisch generierte Beschreibung">
            <a:extLst>
              <a:ext uri="{FF2B5EF4-FFF2-40B4-BE49-F238E27FC236}">
                <a16:creationId xmlns:a16="http://schemas.microsoft.com/office/drawing/2014/main" xmlns="" id="{A1D73C40-1F5D-40AC-839C-40FE4852E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89" y="1483459"/>
            <a:ext cx="2609391" cy="174307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26B99C5-604E-4BD2-807E-13B2FF8AB9D0}"/>
              </a:ext>
            </a:extLst>
          </p:cNvPr>
          <p:cNvSpPr txBox="1"/>
          <p:nvPr/>
        </p:nvSpPr>
        <p:spPr>
          <a:xfrm>
            <a:off x="2123728" y="1906123"/>
            <a:ext cx="6791924" cy="223651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7030A0"/>
                </a:solidFill>
              </a:rPr>
              <a:t>neue Version 2021.01 in 04/2021</a:t>
            </a:r>
          </a:p>
          <a:p>
            <a:pPr>
              <a:spcAft>
                <a:spcPts val="200"/>
              </a:spcAft>
            </a:pP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Auftragsabwicklung Bestandteile zur Position  (Preview aktuell)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Übernahme Zahlungsinformationen zu Ausgangsrechnungen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finalisierte GAEB Schnittstelle für Auftragsabwicklung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BI Grafik – Profile – erweiterte Funktionen</a:t>
            </a:r>
          </a:p>
          <a:p>
            <a:pPr>
              <a:spcAft>
                <a:spcPts val="200"/>
              </a:spcAft>
            </a:pPr>
            <a:r>
              <a:rPr lang="de-DE" sz="1400" dirty="0"/>
              <a:t> </a:t>
            </a:r>
            <a:r>
              <a:rPr lang="de-DE" sz="1400" u="sng" baseline="30000" dirty="0"/>
              <a:t> 						</a:t>
            </a:r>
            <a:endParaRPr lang="de-DE" sz="1400" dirty="0"/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Fertigung von Losgrößen – Ausschussprozess</a:t>
            </a:r>
          </a:p>
          <a:p>
            <a:pPr marL="285750" lvl="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1400" dirty="0"/>
              <a:t>diverse Erweiterungen Fertigung – Service - Warehouse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BB996C9-B93C-4C5A-B236-A178710AB6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048F5996-8242-4989-8752-9CF1F0D701B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34" y="4509120"/>
            <a:ext cx="1010612" cy="200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00D0F39B-2D69-4C91-AB6D-E1DA66274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8892" y="4937662"/>
            <a:ext cx="2003068" cy="138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FF8858EC-43FA-4286-AD01-76CE1F45F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16" y="5060814"/>
            <a:ext cx="2391722" cy="12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88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7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2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17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2DCBA452-59BE-44C9-BC13-870788AD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28676"/>
            <a:ext cx="7429339" cy="4148596"/>
          </a:xfrm>
          <a:prstGeom prst="rect">
            <a:avLst/>
          </a:prstGeom>
        </p:spPr>
      </p:pic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24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Neuerungen Auftrag &amp; Einkauf</a:t>
            </a:r>
          </a:p>
        </p:txBody>
      </p:sp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215633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6" name="Rechteck 5"/>
          <p:cNvSpPr/>
          <p:nvPr/>
        </p:nvSpPr>
        <p:spPr bwMode="auto">
          <a:xfrm>
            <a:off x="4852629" y="4225193"/>
            <a:ext cx="3492563" cy="1728192"/>
          </a:xfrm>
          <a:prstGeom prst="rect">
            <a:avLst/>
          </a:prstGeom>
          <a:noFill/>
          <a:ln w="19050" cap="flat" cmpd="sng" algn="ctr">
            <a:solidFill>
              <a:srgbClr val="FC6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468" y="3933056"/>
            <a:ext cx="1265030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716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059"/>
          <p:cNvSpPr txBox="1">
            <a:spLocks noChangeArrowheads="1"/>
          </p:cNvSpPr>
          <p:nvPr/>
        </p:nvSpPr>
        <p:spPr bwMode="auto">
          <a:xfrm>
            <a:off x="928688" y="692150"/>
            <a:ext cx="630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altLang="de-DE" sz="1800" dirty="0" err="1">
                <a:solidFill>
                  <a:srgbClr val="FC6E00"/>
                </a:solidFill>
              </a:rPr>
              <a:t>DW.business</a:t>
            </a:r>
            <a:r>
              <a:rPr lang="de-DE" altLang="de-DE" sz="1800" dirty="0">
                <a:solidFill>
                  <a:srgbClr val="FC6E00"/>
                </a:solidFill>
              </a:rPr>
              <a:t> Software</a:t>
            </a:r>
            <a:br>
              <a:rPr lang="de-DE" altLang="de-DE" sz="1800" dirty="0">
                <a:solidFill>
                  <a:srgbClr val="FC6E00"/>
                </a:solidFill>
              </a:rPr>
            </a:br>
            <a:r>
              <a:rPr lang="de-DE" altLang="de-D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V2020.31 Neuerungen Auftrag &amp; Einkauf</a:t>
            </a:r>
          </a:p>
        </p:txBody>
      </p:sp>
      <p:sp>
        <p:nvSpPr>
          <p:cNvPr id="7171" name="Text Box 2071"/>
          <p:cNvSpPr txBox="1">
            <a:spLocks noChangeArrowheads="1"/>
          </p:cNvSpPr>
          <p:nvPr/>
        </p:nvSpPr>
        <p:spPr bwMode="auto">
          <a:xfrm>
            <a:off x="7143750" y="5445125"/>
            <a:ext cx="1785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kumimoji="0" lang="de-DE" altLang="de-DE" sz="800">
                <a:solidFill>
                  <a:srgbClr val="A9A297"/>
                </a:solidFill>
              </a:rPr>
              <a:t>DeskWare Products GmbH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Erdinger Str. 18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D 85609 Aschheim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/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www.deskware.de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info@deskware.de</a:t>
            </a:r>
            <a:br>
              <a:rPr kumimoji="0" lang="de-DE" altLang="de-DE" sz="800">
                <a:solidFill>
                  <a:srgbClr val="A9A297"/>
                </a:solidFill>
              </a:rPr>
            </a:br>
            <a:r>
              <a:rPr kumimoji="0" lang="de-DE" altLang="de-DE" sz="800">
                <a:solidFill>
                  <a:srgbClr val="A9A297"/>
                </a:solidFill>
              </a:rPr>
              <a:t>Tel: +49 (89) 9010840</a:t>
            </a:r>
            <a:endParaRPr kumimoji="0" lang="de-DE" altLang="de-DE" sz="1000">
              <a:solidFill>
                <a:srgbClr val="A9A297"/>
              </a:solidFill>
            </a:endParaRPr>
          </a:p>
        </p:txBody>
      </p:sp>
      <p:pic>
        <p:nvPicPr>
          <p:cNvPr id="7173" name="Picture 18" descr="Stock Bild - businesspeople, &#10; überfahrt,  appretur, &#10; linie. fotosearch &#10;- suche fotos &#10;fotografie und &#10;bil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>
            <a:fillRect/>
          </a:stretch>
        </p:blipFill>
        <p:spPr bwMode="auto">
          <a:xfrm>
            <a:off x="384175" y="5390160"/>
            <a:ext cx="1523529" cy="9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uppieren 6"/>
          <p:cNvGrpSpPr>
            <a:grpSpLocks/>
          </p:cNvGrpSpPr>
          <p:nvPr/>
        </p:nvGrpSpPr>
        <p:grpSpPr bwMode="auto">
          <a:xfrm>
            <a:off x="7143750" y="628650"/>
            <a:ext cx="1820863" cy="496888"/>
            <a:chOff x="7024311" y="629439"/>
            <a:chExt cx="1821125" cy="495305"/>
          </a:xfrm>
        </p:grpSpPr>
        <p:grpSp>
          <p:nvGrpSpPr>
            <p:cNvPr id="5" name="Gruppieren 4"/>
            <p:cNvGrpSpPr/>
            <p:nvPr/>
          </p:nvGrpSpPr>
          <p:grpSpPr>
            <a:xfrm>
              <a:off x="7024311" y="629439"/>
              <a:ext cx="1697428" cy="495305"/>
              <a:chOff x="5796136" y="928688"/>
              <a:chExt cx="1469420" cy="491108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" name="Gleichschenkliges Dreieck 2"/>
              <p:cNvSpPr/>
              <p:nvPr/>
            </p:nvSpPr>
            <p:spPr bwMode="auto">
              <a:xfrm rot="5400000">
                <a:off x="6789349" y="943588"/>
                <a:ext cx="491106" cy="461308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  <p:sp>
            <p:nvSpPr>
              <p:cNvPr id="4" name="Rechteck 3"/>
              <p:cNvSpPr/>
              <p:nvPr/>
            </p:nvSpPr>
            <p:spPr bwMode="auto">
              <a:xfrm>
                <a:off x="5796136" y="928688"/>
                <a:ext cx="1008112" cy="49110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 charset="0"/>
                </a:endParaRPr>
              </a:p>
            </p:txBody>
          </p:sp>
        </p:grpSp>
        <p:sp>
          <p:nvSpPr>
            <p:cNvPr id="7188" name="Textfeld 5"/>
            <p:cNvSpPr txBox="1">
              <a:spLocks noChangeArrowheads="1"/>
            </p:cNvSpPr>
            <p:nvPr/>
          </p:nvSpPr>
          <p:spPr bwMode="auto">
            <a:xfrm>
              <a:off x="7045236" y="751882"/>
              <a:ext cx="18002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40000"/>
                </a:lnSpc>
                <a:spcBef>
                  <a:spcPct val="20000"/>
                </a:spcBef>
                <a:buClr>
                  <a:srgbClr val="FF0000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60000"/>
                </a:spcBef>
                <a:buClr>
                  <a:srgbClr val="0000CC"/>
                </a:buClr>
                <a:buFont typeface="Monotype Sorts" pitchFamily="2" charset="2"/>
                <a:buChar char="l"/>
                <a:defRPr kumimoji="1"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30000"/>
                </a:spcAft>
                <a:buClr>
                  <a:srgbClr val="003399"/>
                </a:buClr>
                <a:buFont typeface="Wingdings" panose="05000000000000000000" pitchFamily="2" charset="2"/>
                <a:buChar char="Ø"/>
                <a:defRPr kumimoji="1"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kumimoji="0" lang="de-DE" altLang="de-DE" sz="1000">
                  <a:solidFill>
                    <a:schemeClr val="bg1"/>
                  </a:solidFill>
                </a:rPr>
                <a:t>ONLINE WORKSHOP</a:t>
              </a:r>
            </a:p>
          </p:txBody>
        </p:sp>
      </p:grp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3635896" y="3119401"/>
            <a:ext cx="314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60000"/>
              </a:spcBef>
              <a:buClr>
                <a:srgbClr val="0000CC"/>
              </a:buClr>
              <a:buFont typeface="Monotype Sorts" pitchFamily="2" charset="2"/>
              <a:buChar char="l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30000"/>
              </a:spcAft>
              <a:buClr>
                <a:srgbClr val="003399"/>
              </a:buClr>
              <a:buFont typeface="Wingdings" panose="05000000000000000000" pitchFamily="2" charset="2"/>
              <a:buChar char="Ø"/>
              <a:defRPr kumimoji="1"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de-DE" altLang="de-DE" sz="1600" dirty="0"/>
              <a:t>Live im System ...</a:t>
            </a:r>
          </a:p>
        </p:txBody>
      </p:sp>
      <p:graphicFrame>
        <p:nvGraphicFramePr>
          <p:cNvPr id="31" name="Objekt 30">
            <a:hlinkClick r:id="rId4" action="ppaction://program"/>
          </p:cNvPr>
          <p:cNvGraphicFramePr>
            <a:graphicFrameLocks noChangeAspect="1"/>
          </p:cNvGraphicFramePr>
          <p:nvPr/>
        </p:nvGraphicFramePr>
        <p:xfrm>
          <a:off x="3635896" y="3645024"/>
          <a:ext cx="1869904" cy="66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5" imgW="4130398" imgH="1463167" progId="Photoshop.Image.16">
                  <p:embed/>
                </p:oleObj>
              </mc:Choice>
              <mc:Fallback>
                <p:oleObj name="Image" r:id="rId5" imgW="4130398" imgH="1463167" progId="Photoshop.Image.16">
                  <p:embed/>
                  <p:pic>
                    <p:nvPicPr>
                      <p:cNvPr id="31" name="Objekt 30">
                        <a:hlinkClick r:id="rId4" action="ppaction://program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645024"/>
                        <a:ext cx="1869904" cy="662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174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8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Modernes Portrait">
  <a:themeElements>
    <a:clrScheme name="Modernes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Modernes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rnes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es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es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223</Words>
  <Application>Microsoft Office PowerPoint</Application>
  <PresentationFormat>Bildschirmpräsentation (4:3)</PresentationFormat>
  <Paragraphs>80</Paragraphs>
  <Slides>9</Slides>
  <Notes>2</Notes>
  <HiddenSlides>0</HiddenSlides>
  <MMClips>0</MMClips>
  <ScaleCrop>false</ScaleCrop>
  <HeadingPairs>
    <vt:vector size="8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  <vt:variant>
        <vt:lpstr>Zielgruppenorientierte Präsentationen</vt:lpstr>
      </vt:variant>
      <vt:variant>
        <vt:i4>3</vt:i4>
      </vt:variant>
    </vt:vector>
  </HeadingPairs>
  <TitlesOfParts>
    <vt:vector size="14" baseType="lpstr">
      <vt:lpstr>Modernes Portrait</vt:lpstr>
      <vt:lpstr>Image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Standard mit Bildern</vt:lpstr>
      <vt:lpstr>fördertechnik</vt:lpstr>
      <vt:lpstr>DRUCK</vt:lpstr>
    </vt:vector>
  </TitlesOfParts>
  <Manager>Elmar Schinagl</Manager>
  <Company>DeskWare Products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DW.business Software Version 2020.1</dc:title>
  <dc:subject>Neuerungen Auftrag/Einkauf</dc:subject>
  <dc:creator>Elmar Schinagl</dc:creator>
  <dc:description/>
  <cp:lastModifiedBy>Svenja Moscogiuri</cp:lastModifiedBy>
  <cp:revision>663</cp:revision>
  <cp:lastPrinted>2021-03-03T09:22:23Z</cp:lastPrinted>
  <dcterms:created xsi:type="dcterms:W3CDTF">2000-02-07T11:52:39Z</dcterms:created>
  <dcterms:modified xsi:type="dcterms:W3CDTF">2021-03-16T12:12:18Z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e.schinagl@deskware.de</vt:lpwstr>
  </property>
  <property fmtid="{D5CDD505-2E9C-101B-9397-08002B2CF9AE}" pid="8" name="HomePage">
    <vt:lpwstr>www.deskware.de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C:\Dokumente und Einstellungen\Elmar.DESKWARE\Eigene Dateien</vt:lpwstr>
  </property>
  <property fmtid="{D5CDD505-2E9C-101B-9397-08002B2CF9AE}" pid="22" name="_MarkAsFinal">
    <vt:bool>true</vt:bool>
  </property>
</Properties>
</file>