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9" r:id="rId1"/>
  </p:sldMasterIdLst>
  <p:notesMasterIdLst>
    <p:notesMasterId r:id="rId12"/>
  </p:notesMasterIdLst>
  <p:handoutMasterIdLst>
    <p:handoutMasterId r:id="rId13"/>
  </p:handoutMasterIdLst>
  <p:sldIdLst>
    <p:sldId id="405" r:id="rId2"/>
    <p:sldId id="485" r:id="rId3"/>
    <p:sldId id="510" r:id="rId4"/>
    <p:sldId id="508" r:id="rId5"/>
    <p:sldId id="497" r:id="rId6"/>
    <p:sldId id="502" r:id="rId7"/>
    <p:sldId id="506" r:id="rId8"/>
    <p:sldId id="492" r:id="rId9"/>
    <p:sldId id="509" r:id="rId10"/>
    <p:sldId id="493" r:id="rId11"/>
  </p:sldIdLst>
  <p:sldSz cx="9144000" cy="6858000" type="screen4x3"/>
  <p:notesSz cx="6808788" cy="9940925"/>
  <p:custShowLst>
    <p:custShow name="Standard mit Bildern" id="0">
      <p:sldLst/>
    </p:custShow>
    <p:custShow name="fördertechnik" id="1">
      <p:sldLst/>
    </p:custShow>
    <p:custShow name="DRUCK" id="2">
      <p:sldLst/>
    </p:custShow>
  </p:custShowLst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6">
          <p15:clr>
            <a:srgbClr val="A4A3A4"/>
          </p15:clr>
        </p15:guide>
        <p15:guide id="2" pos="10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C6E00"/>
    <a:srgbClr val="FF9900"/>
    <a:srgbClr val="E25B00"/>
    <a:srgbClr val="E28700"/>
    <a:srgbClr val="FFA015"/>
    <a:srgbClr val="CC0099"/>
    <a:srgbClr val="A9A297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183" autoAdjust="0"/>
    <p:restoredTop sz="90931" autoAdjust="0"/>
  </p:normalViewPr>
  <p:slideViewPr>
    <p:cSldViewPr>
      <p:cViewPr varScale="1">
        <p:scale>
          <a:sx n="81" d="100"/>
          <a:sy n="81" d="100"/>
        </p:scale>
        <p:origin x="998" y="67"/>
      </p:cViewPr>
      <p:guideLst>
        <p:guide orient="horz" pos="816"/>
        <p:guide pos="1008"/>
      </p:guideLst>
    </p:cSldViewPr>
  </p:slideViewPr>
  <p:outlineViewPr>
    <p:cViewPr>
      <p:scale>
        <a:sx n="33" d="100"/>
        <a:sy n="33" d="100"/>
      </p:scale>
      <p:origin x="0" y="-254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0678" cy="464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39" tIns="46019" rIns="92039" bIns="46019" numCol="1" anchor="t" anchorCtr="0" compatLnSpc="1">
            <a:prstTxWarp prst="textNoShape">
              <a:avLst/>
            </a:prstTxWarp>
          </a:bodyPr>
          <a:lstStyle>
            <a:lvl1pPr defTabSz="920306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8111" y="0"/>
            <a:ext cx="2950678" cy="464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39" tIns="46019" rIns="92039" bIns="46019" numCol="1" anchor="t" anchorCtr="0" compatLnSpc="1">
            <a:prstTxWarp prst="textNoShape">
              <a:avLst/>
            </a:prstTxWarp>
          </a:bodyPr>
          <a:lstStyle>
            <a:lvl1pPr algn="r" defTabSz="920306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52128"/>
            <a:ext cx="2950678" cy="464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39" tIns="46019" rIns="92039" bIns="46019" numCol="1" anchor="b" anchorCtr="0" compatLnSpc="1">
            <a:prstTxWarp prst="textNoShape">
              <a:avLst/>
            </a:prstTxWarp>
          </a:bodyPr>
          <a:lstStyle>
            <a:lvl1pPr defTabSz="920306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8111" y="9452128"/>
            <a:ext cx="2950678" cy="464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39" tIns="46019" rIns="92039" bIns="46019" numCol="1" anchor="b" anchorCtr="0" compatLnSpc="1">
            <a:prstTxWarp prst="textNoShape">
              <a:avLst/>
            </a:prstTxWarp>
          </a:bodyPr>
          <a:lstStyle>
            <a:lvl1pPr algn="r" defTabSz="920306">
              <a:defRPr sz="1300" b="0"/>
            </a:lvl1pPr>
          </a:lstStyle>
          <a:p>
            <a:pPr>
              <a:defRPr/>
            </a:pPr>
            <a:fld id="{E6087AC1-950E-4497-BD7A-E66FCE46479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791917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23272" cy="51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349" tIns="44175" rIns="88349" bIns="4417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73336" y="0"/>
            <a:ext cx="2923272" cy="51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349" tIns="44175" rIns="88349" bIns="4417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66788" y="739775"/>
            <a:ext cx="4935537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5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76983" y="4736857"/>
            <a:ext cx="5042644" cy="4440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349" tIns="44175" rIns="88349" bIns="441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85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73715"/>
            <a:ext cx="2923272" cy="444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349" tIns="44175" rIns="88349" bIns="4417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85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3336" y="9473715"/>
            <a:ext cx="2923272" cy="444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349" tIns="44175" rIns="88349" bIns="4417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E835443-F22D-4C0B-9954-4D0920986CC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846947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835443-F22D-4C0B-9954-4D0920986CC3}" type="slidenum">
              <a:rPr lang="de-DE" altLang="de-DE" smtClean="0"/>
              <a:pPr>
                <a:defRPr/>
              </a:pPr>
              <a:t>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55624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835443-F22D-4C0B-9954-4D0920986CC3}" type="slidenum">
              <a:rPr lang="de-DE" altLang="de-DE" smtClean="0"/>
              <a:pPr>
                <a:defRPr/>
              </a:pPr>
              <a:t>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88302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835443-F22D-4C0B-9954-4D0920986CC3}" type="slidenum">
              <a:rPr lang="de-DE" altLang="de-DE" smtClean="0"/>
              <a:pPr>
                <a:defRPr/>
              </a:pPr>
              <a:t>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98831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835443-F22D-4C0B-9954-4D0920986CC3}" type="slidenum">
              <a:rPr lang="de-DE" altLang="de-DE" smtClean="0"/>
              <a:pPr>
                <a:defRPr/>
              </a:pPr>
              <a:t>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02629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543800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760984664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 bwMode="auto">
          <a:xfrm>
            <a:off x="287338" y="65088"/>
            <a:ext cx="180975" cy="179387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de-DE">
              <a:latin typeface="Arial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9592" y="1988840"/>
            <a:ext cx="7543800" cy="914400"/>
          </a:xfrm>
        </p:spPr>
        <p:txBody>
          <a:bodyPr/>
          <a:lstStyle>
            <a:lvl1pPr marL="285750" indent="-285750"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562796430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 idx="4294967295"/>
          </p:nvPr>
        </p:nvSpPr>
        <p:spPr>
          <a:xfrm>
            <a:off x="1475656" y="2152650"/>
            <a:ext cx="7220272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de-DE" dirty="0"/>
              <a:t>Allgemeine Voreinstellungen</a:t>
            </a:r>
          </a:p>
        </p:txBody>
      </p:sp>
    </p:spTree>
    <p:extLst>
      <p:ext uri="{BB962C8B-B14F-4D97-AF65-F5344CB8AC3E}">
        <p14:creationId xmlns:p14="http://schemas.microsoft.com/office/powerpoint/2010/main" val="2743705495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e Seite mit Kopf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0715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11"/>
          <p:cNvSpPr>
            <a:spLocks noChangeShapeType="1"/>
          </p:cNvSpPr>
          <p:nvPr/>
        </p:nvSpPr>
        <p:spPr bwMode="auto">
          <a:xfrm>
            <a:off x="1143000" y="6553200"/>
            <a:ext cx="78486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27" name="Rectangle 44"/>
          <p:cNvSpPr>
            <a:spLocks noChangeArrowheads="1"/>
          </p:cNvSpPr>
          <p:nvPr userDrawn="1"/>
        </p:nvSpPr>
        <p:spPr bwMode="auto">
          <a:xfrm>
            <a:off x="7848600" y="6248400"/>
            <a:ext cx="1143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de-DE" altLang="de-DE"/>
          </a:p>
        </p:txBody>
      </p:sp>
      <p:sp>
        <p:nvSpPr>
          <p:cNvPr id="1028" name="Rectangle 16"/>
          <p:cNvSpPr>
            <a:spLocks noChangeArrowheads="1"/>
          </p:cNvSpPr>
          <p:nvPr/>
        </p:nvSpPr>
        <p:spPr bwMode="auto">
          <a:xfrm>
            <a:off x="-152400" y="0"/>
            <a:ext cx="9448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de-DE" altLang="de-DE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00200"/>
            <a:ext cx="7543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HIER KLICKEN, UM MASTER-TITELFORMAT ZU BEARBEITEN.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438400"/>
            <a:ext cx="810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Hier klicken, um Master-Textformat zu bearbeiten.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</a:p>
        </p:txBody>
      </p:sp>
      <p:pic>
        <p:nvPicPr>
          <p:cNvPr id="1031" name="Picture 40" descr="H:\WORK\DTP\Firmenprofil DeskWare\deskware LABEL.jp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01"/>
          <a:stretch>
            <a:fillRect/>
          </a:stretch>
        </p:blipFill>
        <p:spPr bwMode="auto">
          <a:xfrm>
            <a:off x="7924800" y="6480175"/>
            <a:ext cx="1066800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42" descr="D:\data\dtp\c_00_vis.gif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1066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Rectangle 15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de-DE"/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142875" y="6553200"/>
            <a:ext cx="8839200" cy="3048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35" name="Rectangle 12"/>
          <p:cNvSpPr>
            <a:spLocks noChangeArrowheads="1"/>
          </p:cNvSpPr>
          <p:nvPr userDrawn="1"/>
        </p:nvSpPr>
        <p:spPr bwMode="auto">
          <a:xfrm>
            <a:off x="8991600" y="0"/>
            <a:ext cx="1524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de-DE"/>
          </a:p>
        </p:txBody>
      </p:sp>
      <p:sp>
        <p:nvSpPr>
          <p:cNvPr id="16" name="Rectangle 9"/>
          <p:cNvSpPr>
            <a:spLocks noChangeArrowheads="1"/>
          </p:cNvSpPr>
          <p:nvPr userDrawn="1"/>
        </p:nvSpPr>
        <p:spPr bwMode="auto">
          <a:xfrm>
            <a:off x="152400" y="0"/>
            <a:ext cx="1828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9" name="Rectangle 6"/>
          <p:cNvSpPr txBox="1">
            <a:spLocks noChangeArrowheads="1"/>
          </p:cNvSpPr>
          <p:nvPr userDrawn="1"/>
        </p:nvSpPr>
        <p:spPr bwMode="white">
          <a:xfrm>
            <a:off x="228600" y="6589713"/>
            <a:ext cx="29718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fld id="{D3B09AC5-31AB-4351-BE61-3F49B423BB33}" type="slidenum">
              <a:rPr lang="en-US" altLang="de-DE" sz="800" smtClean="0">
                <a:solidFill>
                  <a:schemeClr val="accent1"/>
                </a:solidFill>
              </a:rPr>
              <a:pPr>
                <a:defRPr/>
              </a:pPr>
              <a:t>‹Nr.›</a:t>
            </a:fld>
            <a:r>
              <a:rPr lang="en-US" altLang="de-DE" sz="800">
                <a:solidFill>
                  <a:schemeClr val="bg1"/>
                </a:solidFill>
              </a:rPr>
              <a:t> | WWW.DESKWARE.DE</a:t>
            </a:r>
          </a:p>
        </p:txBody>
      </p:sp>
      <p:sp>
        <p:nvSpPr>
          <p:cNvPr id="20" name="Line 7"/>
          <p:cNvSpPr>
            <a:spLocks noChangeShapeType="1"/>
          </p:cNvSpPr>
          <p:nvPr userDrawn="1"/>
        </p:nvSpPr>
        <p:spPr bwMode="auto">
          <a:xfrm>
            <a:off x="152400" y="0"/>
            <a:ext cx="0" cy="6858000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1" name="Line 8"/>
          <p:cNvSpPr>
            <a:spLocks noChangeShapeType="1"/>
          </p:cNvSpPr>
          <p:nvPr userDrawn="1"/>
        </p:nvSpPr>
        <p:spPr bwMode="auto">
          <a:xfrm flipH="1">
            <a:off x="0" y="304800"/>
            <a:ext cx="8991600" cy="0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40" name="Line 11"/>
          <p:cNvSpPr>
            <a:spLocks noChangeShapeType="1"/>
          </p:cNvSpPr>
          <p:nvPr userDrawn="1"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41" name="Text Box 9"/>
          <p:cNvSpPr txBox="1">
            <a:spLocks noChangeArrowheads="1"/>
          </p:cNvSpPr>
          <p:nvPr/>
        </p:nvSpPr>
        <p:spPr bwMode="auto">
          <a:xfrm>
            <a:off x="8143875" y="6591300"/>
            <a:ext cx="7858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de-DE" altLang="de-DE" sz="800" dirty="0">
                <a:solidFill>
                  <a:schemeClr val="accent1"/>
                </a:solidFill>
              </a:rPr>
              <a:t>06-2021</a:t>
            </a:r>
          </a:p>
        </p:txBody>
      </p:sp>
      <p:sp>
        <p:nvSpPr>
          <p:cNvPr id="24" name="Textfeld 17"/>
          <p:cNvSpPr txBox="1">
            <a:spLocks noChangeArrowheads="1"/>
          </p:cNvSpPr>
          <p:nvPr userDrawn="1"/>
        </p:nvSpPr>
        <p:spPr bwMode="auto">
          <a:xfrm>
            <a:off x="7429500" y="0"/>
            <a:ext cx="14287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de-DE" altLang="de-DE" dirty="0"/>
              <a:t>08.06.2021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</p:sldLayoutIdLst>
  <p:transition spd="med"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1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1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1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1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1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1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1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1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1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40000"/>
        </a:lnSpc>
        <a:spcBef>
          <a:spcPct val="20000"/>
        </a:spcBef>
        <a:spcAft>
          <a:spcPct val="0"/>
        </a:spcAft>
        <a:buClr>
          <a:srgbClr val="FF0000"/>
        </a:buClr>
        <a:buFont typeface="Monotype Sorts" pitchFamily="2" charset="2"/>
        <a:buChar char="l"/>
        <a:defRPr kumimoji="1" sz="20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60000"/>
        </a:spcBef>
        <a:spcAft>
          <a:spcPct val="0"/>
        </a:spcAft>
        <a:buClr>
          <a:srgbClr val="0000CC"/>
        </a:buClr>
        <a:buFont typeface="Monotype Sorts" pitchFamily="2" charset="2"/>
        <a:buChar char="l"/>
        <a:defRPr kumimoji="1" sz="20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30000"/>
        </a:spcAft>
        <a:buClr>
          <a:srgbClr val="003399"/>
        </a:buClr>
        <a:buFont typeface="Wingdings" panose="05000000000000000000" pitchFamily="2" charset="2"/>
        <a:buChar char="Ø"/>
        <a:defRPr kumimoji="1" sz="2400">
          <a:solidFill>
            <a:schemeClr val="tx1"/>
          </a:solidFill>
          <a:latin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Tahoma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Tahoma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Tahoma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Tahoma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Tahoma" pitchFamily="34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skware.de/dwbusiness-software-download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file:///C:\DW.business%20Solutions\Programme\DeskWare\dw.project\dwproject.exe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eskware.de/mediathek-webinare/" TargetMode="External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deskware.de/dwbusiness-software-download/#news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rojektmanagement.deskware.d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059"/>
          <p:cNvSpPr txBox="1">
            <a:spLocks noChangeArrowheads="1"/>
          </p:cNvSpPr>
          <p:nvPr/>
        </p:nvSpPr>
        <p:spPr bwMode="auto">
          <a:xfrm>
            <a:off x="928688" y="692150"/>
            <a:ext cx="75405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altLang="de-DE" sz="1800" dirty="0">
                <a:solidFill>
                  <a:srgbClr val="FC6E00"/>
                </a:solidFill>
              </a:rPr>
              <a:t>DW.business Software </a:t>
            </a:r>
            <a:r>
              <a:rPr lang="de-DE" altLang="de-DE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|</a:t>
            </a:r>
            <a:r>
              <a:rPr lang="de-DE" altLang="de-DE" sz="1800" dirty="0">
                <a:solidFill>
                  <a:srgbClr val="FC6E00"/>
                </a:solidFill>
              </a:rPr>
              <a:t> </a:t>
            </a:r>
            <a:r>
              <a:rPr lang="de-DE" altLang="de-DE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V2021.10 Überblick Neuerungen</a:t>
            </a:r>
          </a:p>
        </p:txBody>
      </p:sp>
      <p:sp>
        <p:nvSpPr>
          <p:cNvPr id="7171" name="Text Box 2071"/>
          <p:cNvSpPr txBox="1">
            <a:spLocks noChangeArrowheads="1"/>
          </p:cNvSpPr>
          <p:nvPr/>
        </p:nvSpPr>
        <p:spPr bwMode="auto">
          <a:xfrm>
            <a:off x="7143750" y="5571256"/>
            <a:ext cx="178593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40000"/>
              </a:lnSpc>
              <a:spcBef>
                <a:spcPct val="20000"/>
              </a:spcBef>
              <a:buClr>
                <a:srgbClr val="FF0000"/>
              </a:buClr>
              <a:buFont typeface="Monotype Sorts" pitchFamily="2" charset="2"/>
              <a:buChar char="l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60000"/>
              </a:spcBef>
              <a:buClr>
                <a:srgbClr val="0000CC"/>
              </a:buClr>
              <a:buFont typeface="Monotype Sorts" pitchFamily="2" charset="2"/>
              <a:buChar char="l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30000"/>
              </a:spcAft>
              <a:buClr>
                <a:srgbClr val="003399"/>
              </a:buClr>
              <a:buFont typeface="Wingdings" panose="05000000000000000000" pitchFamily="2" charset="2"/>
              <a:buChar char="Ø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kumimoji="0" lang="de-DE" altLang="de-DE" sz="800" dirty="0" err="1">
                <a:solidFill>
                  <a:srgbClr val="A9A297"/>
                </a:solidFill>
              </a:rPr>
              <a:t>DeskWare</a:t>
            </a:r>
            <a:r>
              <a:rPr kumimoji="0" lang="de-DE" altLang="de-DE" sz="800" dirty="0">
                <a:solidFill>
                  <a:srgbClr val="A9A297"/>
                </a:solidFill>
              </a:rPr>
              <a:t> Products GmbH</a:t>
            </a:r>
            <a:br>
              <a:rPr kumimoji="0" lang="de-DE" altLang="de-DE" sz="800" dirty="0">
                <a:solidFill>
                  <a:srgbClr val="A9A297"/>
                </a:solidFill>
              </a:rPr>
            </a:br>
            <a:r>
              <a:rPr kumimoji="0" lang="de-DE" altLang="de-DE" sz="800" dirty="0">
                <a:solidFill>
                  <a:srgbClr val="A9A297"/>
                </a:solidFill>
              </a:rPr>
              <a:t>Erdinger Str. 18</a:t>
            </a:r>
            <a:br>
              <a:rPr kumimoji="0" lang="de-DE" altLang="de-DE" sz="800" dirty="0">
                <a:solidFill>
                  <a:srgbClr val="A9A297"/>
                </a:solidFill>
              </a:rPr>
            </a:br>
            <a:r>
              <a:rPr kumimoji="0" lang="de-DE" altLang="de-DE" sz="800" dirty="0">
                <a:solidFill>
                  <a:srgbClr val="A9A297"/>
                </a:solidFill>
              </a:rPr>
              <a:t>D 85609 Aschheim</a:t>
            </a:r>
            <a:br>
              <a:rPr kumimoji="0" lang="de-DE" altLang="de-DE" sz="800" dirty="0">
                <a:solidFill>
                  <a:srgbClr val="A9A297"/>
                </a:solidFill>
              </a:rPr>
            </a:br>
            <a:br>
              <a:rPr kumimoji="0" lang="de-DE" altLang="de-DE" sz="800" dirty="0">
                <a:solidFill>
                  <a:srgbClr val="A9A297"/>
                </a:solidFill>
              </a:rPr>
            </a:br>
            <a:r>
              <a:rPr kumimoji="0" lang="de-DE" altLang="de-DE" sz="800" dirty="0">
                <a:solidFill>
                  <a:srgbClr val="A9A297"/>
                </a:solidFill>
              </a:rPr>
              <a:t>www.deskware.de</a:t>
            </a:r>
            <a:br>
              <a:rPr kumimoji="0" lang="de-DE" altLang="de-DE" sz="800" dirty="0">
                <a:solidFill>
                  <a:srgbClr val="A9A297"/>
                </a:solidFill>
              </a:rPr>
            </a:br>
            <a:r>
              <a:rPr kumimoji="0" lang="de-DE" altLang="de-DE" sz="800" dirty="0">
                <a:solidFill>
                  <a:srgbClr val="A9A297"/>
                </a:solidFill>
              </a:rPr>
              <a:t>info@deskware.de</a:t>
            </a:r>
            <a:br>
              <a:rPr kumimoji="0" lang="de-DE" altLang="de-DE" sz="800" dirty="0">
                <a:solidFill>
                  <a:srgbClr val="A9A297"/>
                </a:solidFill>
              </a:rPr>
            </a:br>
            <a:r>
              <a:rPr kumimoji="0" lang="de-DE" altLang="de-DE" sz="800" dirty="0">
                <a:solidFill>
                  <a:srgbClr val="A9A297"/>
                </a:solidFill>
              </a:rPr>
              <a:t>Tel: +49 (89) 9010840</a:t>
            </a:r>
            <a:endParaRPr kumimoji="0" lang="de-DE" altLang="de-DE" sz="1000" dirty="0">
              <a:solidFill>
                <a:srgbClr val="A9A297"/>
              </a:solidFill>
            </a:endParaRPr>
          </a:p>
        </p:txBody>
      </p:sp>
      <p:sp>
        <p:nvSpPr>
          <p:cNvPr id="7172" name="Textfeld 16"/>
          <p:cNvSpPr txBox="1">
            <a:spLocks noChangeArrowheads="1"/>
          </p:cNvSpPr>
          <p:nvPr/>
        </p:nvSpPr>
        <p:spPr bwMode="auto">
          <a:xfrm>
            <a:off x="928688" y="1340768"/>
            <a:ext cx="2928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40000"/>
              </a:lnSpc>
              <a:spcBef>
                <a:spcPct val="20000"/>
              </a:spcBef>
              <a:buClr>
                <a:srgbClr val="FF0000"/>
              </a:buClr>
              <a:buFont typeface="Monotype Sorts" pitchFamily="2" charset="2"/>
              <a:buChar char="l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60000"/>
              </a:spcBef>
              <a:buClr>
                <a:srgbClr val="0000CC"/>
              </a:buClr>
              <a:buFont typeface="Monotype Sorts" pitchFamily="2" charset="2"/>
              <a:buChar char="l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30000"/>
              </a:spcAft>
              <a:buClr>
                <a:srgbClr val="003399"/>
              </a:buClr>
              <a:buFont typeface="Wingdings" panose="05000000000000000000" pitchFamily="2" charset="2"/>
              <a:buChar char="Ø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de-DE" altLang="de-DE" sz="1800" dirty="0">
                <a:solidFill>
                  <a:srgbClr val="FC6E00"/>
                </a:solidFill>
              </a:rPr>
              <a:t>AGENDA</a:t>
            </a:r>
          </a:p>
        </p:txBody>
      </p:sp>
      <p:grpSp>
        <p:nvGrpSpPr>
          <p:cNvPr id="7174" name="Gruppieren 6"/>
          <p:cNvGrpSpPr>
            <a:grpSpLocks/>
          </p:cNvGrpSpPr>
          <p:nvPr/>
        </p:nvGrpSpPr>
        <p:grpSpPr bwMode="auto">
          <a:xfrm>
            <a:off x="7236296" y="620688"/>
            <a:ext cx="1820863" cy="496888"/>
            <a:chOff x="7024311" y="629439"/>
            <a:chExt cx="1821125" cy="495305"/>
          </a:xfrm>
        </p:grpSpPr>
        <p:grpSp>
          <p:nvGrpSpPr>
            <p:cNvPr id="5" name="Gruppieren 4"/>
            <p:cNvGrpSpPr/>
            <p:nvPr/>
          </p:nvGrpSpPr>
          <p:grpSpPr>
            <a:xfrm>
              <a:off x="7024311" y="629439"/>
              <a:ext cx="1697428" cy="495305"/>
              <a:chOff x="5796136" y="928688"/>
              <a:chExt cx="1469420" cy="491108"/>
            </a:xfr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grpSpPr>
          <p:sp>
            <p:nvSpPr>
              <p:cNvPr id="3" name="Gleichschenkliges Dreieck 2"/>
              <p:cNvSpPr/>
              <p:nvPr/>
            </p:nvSpPr>
            <p:spPr bwMode="auto">
              <a:xfrm rot="5400000">
                <a:off x="6789349" y="943588"/>
                <a:ext cx="491106" cy="461308"/>
              </a:xfrm>
              <a:prstGeom prst="triangle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Arial" charset="0"/>
                </a:endParaRPr>
              </a:p>
            </p:txBody>
          </p:sp>
          <p:sp>
            <p:nvSpPr>
              <p:cNvPr id="4" name="Rechteck 3"/>
              <p:cNvSpPr/>
              <p:nvPr/>
            </p:nvSpPr>
            <p:spPr bwMode="auto">
              <a:xfrm>
                <a:off x="5796136" y="928688"/>
                <a:ext cx="1008112" cy="491108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Arial" charset="0"/>
                </a:endParaRPr>
              </a:p>
            </p:txBody>
          </p:sp>
        </p:grpSp>
        <p:sp>
          <p:nvSpPr>
            <p:cNvPr id="7188" name="Textfeld 5"/>
            <p:cNvSpPr txBox="1">
              <a:spLocks noChangeArrowheads="1"/>
            </p:cNvSpPr>
            <p:nvPr/>
          </p:nvSpPr>
          <p:spPr bwMode="auto">
            <a:xfrm>
              <a:off x="7045236" y="751882"/>
              <a:ext cx="180020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40000"/>
                </a:lnSpc>
                <a:spcBef>
                  <a:spcPct val="20000"/>
                </a:spcBef>
                <a:buClr>
                  <a:srgbClr val="FF0000"/>
                </a:buClr>
                <a:buFont typeface="Monotype Sorts" pitchFamily="2" charset="2"/>
                <a:buChar char="l"/>
                <a:defRPr kumimoji="1"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CC"/>
                </a:buClr>
                <a:buFont typeface="Monotype Sorts" pitchFamily="2" charset="2"/>
                <a:buChar char="l"/>
                <a:defRPr kumimoji="1"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30000"/>
                </a:spcAft>
                <a:buClr>
                  <a:srgbClr val="003399"/>
                </a:buClr>
                <a:buFont typeface="Wingdings" panose="05000000000000000000" pitchFamily="2" charset="2"/>
                <a:buChar char="Ø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kumimoji="0" lang="de-DE" altLang="de-DE" sz="1000">
                  <a:solidFill>
                    <a:schemeClr val="bg1"/>
                  </a:solidFill>
                </a:rPr>
                <a:t>ONLINE WORKSHOP</a:t>
              </a:r>
            </a:p>
          </p:txBody>
        </p:sp>
      </p:grpSp>
      <p:grpSp>
        <p:nvGrpSpPr>
          <p:cNvPr id="10" name="Gruppieren 9"/>
          <p:cNvGrpSpPr>
            <a:grpSpLocks/>
          </p:cNvGrpSpPr>
          <p:nvPr/>
        </p:nvGrpSpPr>
        <p:grpSpPr bwMode="auto">
          <a:xfrm>
            <a:off x="1053506" y="2204860"/>
            <a:ext cx="7764032" cy="311917"/>
            <a:chOff x="1007687" y="2350070"/>
            <a:chExt cx="7765499" cy="311936"/>
          </a:xfrm>
        </p:grpSpPr>
        <p:sp>
          <p:nvSpPr>
            <p:cNvPr id="8" name="Rechteck 7"/>
            <p:cNvSpPr/>
            <p:nvPr/>
          </p:nvSpPr>
          <p:spPr bwMode="auto">
            <a:xfrm>
              <a:off x="1007687" y="2418337"/>
              <a:ext cx="179421" cy="180986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>
                <a:latin typeface="Arial" charset="0"/>
              </a:endParaRPr>
            </a:p>
          </p:txBody>
        </p:sp>
        <p:sp>
          <p:nvSpPr>
            <p:cNvPr id="7185" name="Textfeld 8"/>
            <p:cNvSpPr txBox="1">
              <a:spLocks noChangeArrowheads="1"/>
            </p:cNvSpPr>
            <p:nvPr/>
          </p:nvSpPr>
          <p:spPr bwMode="auto">
            <a:xfrm>
              <a:off x="1270472" y="2354211"/>
              <a:ext cx="2221304" cy="307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541338">
                <a:lnSpc>
                  <a:spcPct val="140000"/>
                </a:lnSpc>
                <a:spcBef>
                  <a:spcPct val="20000"/>
                </a:spcBef>
                <a:buClr>
                  <a:srgbClr val="FF0000"/>
                </a:buClr>
                <a:buFont typeface="Monotype Sorts" pitchFamily="2" charset="2"/>
                <a:buChar char="l"/>
                <a:defRPr kumimoji="1"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541338">
                <a:spcBef>
                  <a:spcPct val="60000"/>
                </a:spcBef>
                <a:buClr>
                  <a:srgbClr val="0000CC"/>
                </a:buClr>
                <a:buFont typeface="Monotype Sorts" pitchFamily="2" charset="2"/>
                <a:buChar char="l"/>
                <a:defRPr kumimoji="1"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541338">
                <a:spcBef>
                  <a:spcPct val="20000"/>
                </a:spcBef>
                <a:spcAft>
                  <a:spcPct val="30000"/>
                </a:spcAft>
                <a:buClr>
                  <a:srgbClr val="003399"/>
                </a:buClr>
                <a:buFont typeface="Wingdings" panose="05000000000000000000" pitchFamily="2" charset="2"/>
                <a:buChar char="Ø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541338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541338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5413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5413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5413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5413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kumimoji="0" lang="de-DE" altLang="de-DE" sz="1400" dirty="0"/>
                <a:t>Live Präsentation</a:t>
              </a:r>
            </a:p>
          </p:txBody>
        </p:sp>
        <p:sp>
          <p:nvSpPr>
            <p:cNvPr id="7186" name="Textfeld 20"/>
            <p:cNvSpPr txBox="1">
              <a:spLocks noChangeArrowheads="1"/>
            </p:cNvSpPr>
            <p:nvPr/>
          </p:nvSpPr>
          <p:spPr bwMode="auto">
            <a:xfrm>
              <a:off x="3588731" y="2350070"/>
              <a:ext cx="5184455" cy="307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541338">
                <a:lnSpc>
                  <a:spcPct val="140000"/>
                </a:lnSpc>
                <a:spcBef>
                  <a:spcPct val="20000"/>
                </a:spcBef>
                <a:buClr>
                  <a:srgbClr val="FF0000"/>
                </a:buClr>
                <a:buFont typeface="Monotype Sorts" pitchFamily="2" charset="2"/>
                <a:buChar char="l"/>
                <a:defRPr kumimoji="1"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541338">
                <a:spcBef>
                  <a:spcPct val="60000"/>
                </a:spcBef>
                <a:buClr>
                  <a:srgbClr val="0000CC"/>
                </a:buClr>
                <a:buFont typeface="Monotype Sorts" pitchFamily="2" charset="2"/>
                <a:buChar char="l"/>
                <a:defRPr kumimoji="1"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541338">
                <a:spcBef>
                  <a:spcPct val="20000"/>
                </a:spcBef>
                <a:spcAft>
                  <a:spcPct val="30000"/>
                </a:spcAft>
                <a:buClr>
                  <a:srgbClr val="003399"/>
                </a:buClr>
                <a:buFont typeface="Wingdings" panose="05000000000000000000" pitchFamily="2" charset="2"/>
                <a:buChar char="Ø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541338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541338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5413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5413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5413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5413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 typeface="Monotype Sorts" pitchFamily="2" charset="2"/>
                <a:buNone/>
              </a:pPr>
              <a:r>
                <a:rPr kumimoji="0" lang="de-DE" altLang="de-DE" sz="1400" dirty="0"/>
                <a:t>einzelne Neuerungen Live im System</a:t>
              </a:r>
            </a:p>
          </p:txBody>
        </p:sp>
      </p:grpSp>
      <p:grpSp>
        <p:nvGrpSpPr>
          <p:cNvPr id="22" name="Gruppieren 21"/>
          <p:cNvGrpSpPr>
            <a:grpSpLocks/>
          </p:cNvGrpSpPr>
          <p:nvPr/>
        </p:nvGrpSpPr>
        <p:grpSpPr bwMode="auto">
          <a:xfrm>
            <a:off x="1043608" y="1772814"/>
            <a:ext cx="7632441" cy="309157"/>
            <a:chOff x="1007687" y="2352831"/>
            <a:chExt cx="7633057" cy="309054"/>
          </a:xfrm>
        </p:grpSpPr>
        <p:sp>
          <p:nvSpPr>
            <p:cNvPr id="23" name="Rechteck 22"/>
            <p:cNvSpPr/>
            <p:nvPr/>
          </p:nvSpPr>
          <p:spPr bwMode="auto">
            <a:xfrm>
              <a:off x="1007687" y="2417690"/>
              <a:ext cx="179401" cy="180915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>
                <a:latin typeface="Arial" charset="0"/>
              </a:endParaRPr>
            </a:p>
          </p:txBody>
        </p:sp>
        <p:sp>
          <p:nvSpPr>
            <p:cNvPr id="7182" name="Textfeld 23"/>
            <p:cNvSpPr txBox="1">
              <a:spLocks noChangeArrowheads="1"/>
            </p:cNvSpPr>
            <p:nvPr/>
          </p:nvSpPr>
          <p:spPr bwMode="auto">
            <a:xfrm>
              <a:off x="1270472" y="2352831"/>
              <a:ext cx="2329712" cy="307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541338">
                <a:lnSpc>
                  <a:spcPct val="140000"/>
                </a:lnSpc>
                <a:spcBef>
                  <a:spcPct val="20000"/>
                </a:spcBef>
                <a:buClr>
                  <a:srgbClr val="FF0000"/>
                </a:buClr>
                <a:buFont typeface="Monotype Sorts" pitchFamily="2" charset="2"/>
                <a:buChar char="l"/>
                <a:defRPr kumimoji="1"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541338">
                <a:spcBef>
                  <a:spcPct val="60000"/>
                </a:spcBef>
                <a:buClr>
                  <a:srgbClr val="0000CC"/>
                </a:buClr>
                <a:buFont typeface="Monotype Sorts" pitchFamily="2" charset="2"/>
                <a:buChar char="l"/>
                <a:defRPr kumimoji="1"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541338">
                <a:spcBef>
                  <a:spcPct val="20000"/>
                </a:spcBef>
                <a:spcAft>
                  <a:spcPct val="30000"/>
                </a:spcAft>
                <a:buClr>
                  <a:srgbClr val="003399"/>
                </a:buClr>
                <a:buFont typeface="Wingdings" panose="05000000000000000000" pitchFamily="2" charset="2"/>
                <a:buChar char="Ø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541338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541338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5413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5413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5413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5413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kumimoji="0" lang="de-DE" altLang="de-DE" sz="1400" dirty="0"/>
                <a:t>Überblick</a:t>
              </a:r>
            </a:p>
          </p:txBody>
        </p:sp>
        <p:sp>
          <p:nvSpPr>
            <p:cNvPr id="7183" name="Textfeld 24"/>
            <p:cNvSpPr txBox="1">
              <a:spLocks noChangeArrowheads="1"/>
            </p:cNvSpPr>
            <p:nvPr/>
          </p:nvSpPr>
          <p:spPr bwMode="auto">
            <a:xfrm>
              <a:off x="3600184" y="2354211"/>
              <a:ext cx="5040560" cy="307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541338">
                <a:lnSpc>
                  <a:spcPct val="140000"/>
                </a:lnSpc>
                <a:spcBef>
                  <a:spcPct val="20000"/>
                </a:spcBef>
                <a:buClr>
                  <a:srgbClr val="FF0000"/>
                </a:buClr>
                <a:buFont typeface="Monotype Sorts" pitchFamily="2" charset="2"/>
                <a:buChar char="l"/>
                <a:defRPr kumimoji="1"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541338">
                <a:spcBef>
                  <a:spcPct val="60000"/>
                </a:spcBef>
                <a:buClr>
                  <a:srgbClr val="0000CC"/>
                </a:buClr>
                <a:buFont typeface="Monotype Sorts" pitchFamily="2" charset="2"/>
                <a:buChar char="l"/>
                <a:defRPr kumimoji="1"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541338">
                <a:spcBef>
                  <a:spcPct val="20000"/>
                </a:spcBef>
                <a:spcAft>
                  <a:spcPct val="30000"/>
                </a:spcAft>
                <a:buClr>
                  <a:srgbClr val="003399"/>
                </a:buClr>
                <a:buFont typeface="Wingdings" panose="05000000000000000000" pitchFamily="2" charset="2"/>
                <a:buChar char="Ø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541338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541338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5413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5413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5413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5413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None/>
              </a:pPr>
              <a:r>
                <a:rPr kumimoji="0" lang="de-DE" altLang="de-DE" sz="1400" dirty="0"/>
                <a:t>Neuerungen in Version 2021.10</a:t>
              </a:r>
            </a:p>
          </p:txBody>
        </p:sp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699D5525-6A84-4861-A405-5A7843113E42}"/>
              </a:ext>
            </a:extLst>
          </p:cNvPr>
          <p:cNvGrpSpPr>
            <a:grpSpLocks/>
          </p:cNvGrpSpPr>
          <p:nvPr/>
        </p:nvGrpSpPr>
        <p:grpSpPr bwMode="auto">
          <a:xfrm>
            <a:off x="1043608" y="2681650"/>
            <a:ext cx="7764032" cy="523220"/>
            <a:chOff x="1007687" y="2350070"/>
            <a:chExt cx="7765499" cy="523252"/>
          </a:xfrm>
        </p:grpSpPr>
        <p:sp>
          <p:nvSpPr>
            <p:cNvPr id="31" name="Rechteck 30">
              <a:extLst>
                <a:ext uri="{FF2B5EF4-FFF2-40B4-BE49-F238E27FC236}">
                  <a16:creationId xmlns:a16="http://schemas.microsoft.com/office/drawing/2014/main" id="{A79AE13C-25F3-4B21-9955-1780C29B360A}"/>
                </a:ext>
              </a:extLst>
            </p:cNvPr>
            <p:cNvSpPr/>
            <p:nvPr/>
          </p:nvSpPr>
          <p:spPr bwMode="auto">
            <a:xfrm>
              <a:off x="1007687" y="2418337"/>
              <a:ext cx="179421" cy="180986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>
                <a:latin typeface="Arial" charset="0"/>
              </a:endParaRPr>
            </a:p>
          </p:txBody>
        </p:sp>
        <p:sp>
          <p:nvSpPr>
            <p:cNvPr id="32" name="Textfeld 8">
              <a:extLst>
                <a:ext uri="{FF2B5EF4-FFF2-40B4-BE49-F238E27FC236}">
                  <a16:creationId xmlns:a16="http://schemas.microsoft.com/office/drawing/2014/main" id="{C0F98AA3-0535-4722-B0DB-874A2CF0D6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70472" y="2354211"/>
              <a:ext cx="2221304" cy="307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541338">
                <a:lnSpc>
                  <a:spcPct val="140000"/>
                </a:lnSpc>
                <a:spcBef>
                  <a:spcPct val="20000"/>
                </a:spcBef>
                <a:buClr>
                  <a:srgbClr val="FF0000"/>
                </a:buClr>
                <a:buFont typeface="Monotype Sorts" pitchFamily="2" charset="2"/>
                <a:buChar char="l"/>
                <a:defRPr kumimoji="1"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541338">
                <a:spcBef>
                  <a:spcPct val="60000"/>
                </a:spcBef>
                <a:buClr>
                  <a:srgbClr val="0000CC"/>
                </a:buClr>
                <a:buFont typeface="Monotype Sorts" pitchFamily="2" charset="2"/>
                <a:buChar char="l"/>
                <a:defRPr kumimoji="1"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541338">
                <a:spcBef>
                  <a:spcPct val="20000"/>
                </a:spcBef>
                <a:spcAft>
                  <a:spcPct val="30000"/>
                </a:spcAft>
                <a:buClr>
                  <a:srgbClr val="003399"/>
                </a:buClr>
                <a:buFont typeface="Wingdings" panose="05000000000000000000" pitchFamily="2" charset="2"/>
                <a:buChar char="Ø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541338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541338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5413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5413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5413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5413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kumimoji="0" lang="de-DE" altLang="de-DE" sz="1400" dirty="0"/>
                <a:t>Online Webinare</a:t>
              </a:r>
            </a:p>
          </p:txBody>
        </p:sp>
        <p:sp>
          <p:nvSpPr>
            <p:cNvPr id="33" name="Textfeld 20">
              <a:extLst>
                <a:ext uri="{FF2B5EF4-FFF2-40B4-BE49-F238E27FC236}">
                  <a16:creationId xmlns:a16="http://schemas.microsoft.com/office/drawing/2014/main" id="{56C52AC2-8476-40D6-B6A3-CD79DDD7B2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8731" y="2350070"/>
              <a:ext cx="5184455" cy="523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541338">
                <a:lnSpc>
                  <a:spcPct val="140000"/>
                </a:lnSpc>
                <a:spcBef>
                  <a:spcPct val="20000"/>
                </a:spcBef>
                <a:buClr>
                  <a:srgbClr val="FF0000"/>
                </a:buClr>
                <a:buFont typeface="Monotype Sorts" pitchFamily="2" charset="2"/>
                <a:buChar char="l"/>
                <a:defRPr kumimoji="1"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541338">
                <a:spcBef>
                  <a:spcPct val="60000"/>
                </a:spcBef>
                <a:buClr>
                  <a:srgbClr val="0000CC"/>
                </a:buClr>
                <a:buFont typeface="Monotype Sorts" pitchFamily="2" charset="2"/>
                <a:buChar char="l"/>
                <a:defRPr kumimoji="1"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541338">
                <a:spcBef>
                  <a:spcPct val="20000"/>
                </a:spcBef>
                <a:spcAft>
                  <a:spcPct val="30000"/>
                </a:spcAft>
                <a:buClr>
                  <a:srgbClr val="003399"/>
                </a:buClr>
                <a:buFont typeface="Wingdings" panose="05000000000000000000" pitchFamily="2" charset="2"/>
                <a:buChar char="Ø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541338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541338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5413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5413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5413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5413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 typeface="Monotype Sorts" pitchFamily="2" charset="2"/>
                <a:buNone/>
              </a:pPr>
              <a:r>
                <a:rPr kumimoji="0" lang="de-DE" altLang="de-DE" sz="1400" dirty="0"/>
                <a:t>themenbezogene Webinare zu Neuerungen</a:t>
              </a:r>
              <a:br>
                <a:rPr kumimoji="0" lang="de-DE" altLang="de-DE" sz="1400" dirty="0"/>
              </a:br>
              <a:r>
                <a:rPr kumimoji="0" lang="de-DE" altLang="de-DE" sz="1400" dirty="0"/>
                <a:t>Details, Prozesse &amp; Einsatz</a:t>
              </a:r>
            </a:p>
          </p:txBody>
        </p:sp>
      </p:grpSp>
      <p:pic>
        <p:nvPicPr>
          <p:cNvPr id="12" name="Grafik 11" descr="Ein Bild, das Ball, Tisch enthält.&#10;&#10;Automatisch generierte Beschreibung">
            <a:extLst>
              <a:ext uri="{FF2B5EF4-FFF2-40B4-BE49-F238E27FC236}">
                <a16:creationId xmlns:a16="http://schemas.microsoft.com/office/drawing/2014/main" id="{23FD67AA-64A2-47C0-809C-D79DA8971A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82" y="5570403"/>
            <a:ext cx="894487" cy="894487"/>
          </a:xfrm>
          <a:prstGeom prst="rect">
            <a:avLst/>
          </a:prstGeom>
        </p:spPr>
      </p:pic>
      <p:sp>
        <p:nvSpPr>
          <p:cNvPr id="26" name="Rechteck 25">
            <a:extLst>
              <a:ext uri="{FF2B5EF4-FFF2-40B4-BE49-F238E27FC236}">
                <a16:creationId xmlns:a16="http://schemas.microsoft.com/office/drawing/2014/main" id="{3D67FBC0-10E1-43A5-8AA0-D986954F7E95}"/>
              </a:ext>
            </a:extLst>
          </p:cNvPr>
          <p:cNvSpPr/>
          <p:nvPr/>
        </p:nvSpPr>
        <p:spPr>
          <a:xfrm>
            <a:off x="1357935" y="5858073"/>
            <a:ext cx="51248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>
                <a:hlinkClick r:id="rId3"/>
              </a:rPr>
              <a:t>https://www.deskware.de/dwbusiness-software-download/</a:t>
            </a:r>
            <a:endParaRPr lang="de-DE" sz="14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11AD213-A292-40F0-BB0D-92B4EE84FA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4753" y="3673271"/>
            <a:ext cx="2392887" cy="16232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059"/>
          <p:cNvSpPr txBox="1">
            <a:spLocks noChangeArrowheads="1"/>
          </p:cNvSpPr>
          <p:nvPr/>
        </p:nvSpPr>
        <p:spPr bwMode="auto">
          <a:xfrm>
            <a:off x="928688" y="692150"/>
            <a:ext cx="630760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altLang="de-DE" sz="1800" dirty="0" err="1">
                <a:solidFill>
                  <a:srgbClr val="FC6E00"/>
                </a:solidFill>
              </a:rPr>
              <a:t>DW.business</a:t>
            </a:r>
            <a:r>
              <a:rPr lang="de-DE" altLang="de-DE" sz="1800" dirty="0">
                <a:solidFill>
                  <a:srgbClr val="FC6E00"/>
                </a:solidFill>
              </a:rPr>
              <a:t> Software</a:t>
            </a:r>
            <a:br>
              <a:rPr lang="de-DE" altLang="de-DE" sz="1800" dirty="0">
                <a:solidFill>
                  <a:srgbClr val="FC6E00"/>
                </a:solidFill>
              </a:rPr>
            </a:br>
            <a:r>
              <a:rPr lang="de-DE" altLang="de-DE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V2021.10 Überblick Neuerungen</a:t>
            </a:r>
          </a:p>
        </p:txBody>
      </p:sp>
      <p:sp>
        <p:nvSpPr>
          <p:cNvPr id="7171" name="Text Box 2071"/>
          <p:cNvSpPr txBox="1">
            <a:spLocks noChangeArrowheads="1"/>
          </p:cNvSpPr>
          <p:nvPr/>
        </p:nvSpPr>
        <p:spPr bwMode="auto">
          <a:xfrm>
            <a:off x="7143750" y="5445125"/>
            <a:ext cx="178593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40000"/>
              </a:lnSpc>
              <a:spcBef>
                <a:spcPct val="20000"/>
              </a:spcBef>
              <a:buClr>
                <a:srgbClr val="FF0000"/>
              </a:buClr>
              <a:buFont typeface="Monotype Sorts" pitchFamily="2" charset="2"/>
              <a:buChar char="l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60000"/>
              </a:spcBef>
              <a:buClr>
                <a:srgbClr val="0000CC"/>
              </a:buClr>
              <a:buFont typeface="Monotype Sorts" pitchFamily="2" charset="2"/>
              <a:buChar char="l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30000"/>
              </a:spcAft>
              <a:buClr>
                <a:srgbClr val="003399"/>
              </a:buClr>
              <a:buFont typeface="Wingdings" panose="05000000000000000000" pitchFamily="2" charset="2"/>
              <a:buChar char="Ø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kumimoji="0" lang="de-DE" altLang="de-DE" sz="800">
                <a:solidFill>
                  <a:srgbClr val="A9A297"/>
                </a:solidFill>
              </a:rPr>
              <a:t>DeskWare Products GmbH</a:t>
            </a:r>
            <a:br>
              <a:rPr kumimoji="0" lang="de-DE" altLang="de-DE" sz="800">
                <a:solidFill>
                  <a:srgbClr val="A9A297"/>
                </a:solidFill>
              </a:rPr>
            </a:br>
            <a:r>
              <a:rPr kumimoji="0" lang="de-DE" altLang="de-DE" sz="800">
                <a:solidFill>
                  <a:srgbClr val="A9A297"/>
                </a:solidFill>
              </a:rPr>
              <a:t>Erdinger Str. 18</a:t>
            </a:r>
            <a:br>
              <a:rPr kumimoji="0" lang="de-DE" altLang="de-DE" sz="800">
                <a:solidFill>
                  <a:srgbClr val="A9A297"/>
                </a:solidFill>
              </a:rPr>
            </a:br>
            <a:r>
              <a:rPr kumimoji="0" lang="de-DE" altLang="de-DE" sz="800">
                <a:solidFill>
                  <a:srgbClr val="A9A297"/>
                </a:solidFill>
              </a:rPr>
              <a:t>D 85609 Aschheim</a:t>
            </a:r>
            <a:br>
              <a:rPr kumimoji="0" lang="de-DE" altLang="de-DE" sz="800">
                <a:solidFill>
                  <a:srgbClr val="A9A297"/>
                </a:solidFill>
              </a:rPr>
            </a:br>
            <a:br>
              <a:rPr kumimoji="0" lang="de-DE" altLang="de-DE" sz="800">
                <a:solidFill>
                  <a:srgbClr val="A9A297"/>
                </a:solidFill>
              </a:rPr>
            </a:br>
            <a:r>
              <a:rPr kumimoji="0" lang="de-DE" altLang="de-DE" sz="800">
                <a:solidFill>
                  <a:srgbClr val="A9A297"/>
                </a:solidFill>
              </a:rPr>
              <a:t>www.deskware.de</a:t>
            </a:r>
            <a:br>
              <a:rPr kumimoji="0" lang="de-DE" altLang="de-DE" sz="800">
                <a:solidFill>
                  <a:srgbClr val="A9A297"/>
                </a:solidFill>
              </a:rPr>
            </a:br>
            <a:r>
              <a:rPr kumimoji="0" lang="de-DE" altLang="de-DE" sz="800">
                <a:solidFill>
                  <a:srgbClr val="A9A297"/>
                </a:solidFill>
              </a:rPr>
              <a:t>info@deskware.de</a:t>
            </a:r>
            <a:br>
              <a:rPr kumimoji="0" lang="de-DE" altLang="de-DE" sz="800">
                <a:solidFill>
                  <a:srgbClr val="A9A297"/>
                </a:solidFill>
              </a:rPr>
            </a:br>
            <a:r>
              <a:rPr kumimoji="0" lang="de-DE" altLang="de-DE" sz="800">
                <a:solidFill>
                  <a:srgbClr val="A9A297"/>
                </a:solidFill>
              </a:rPr>
              <a:t>Tel: +49 (89) 9010840</a:t>
            </a:r>
            <a:endParaRPr kumimoji="0" lang="de-DE" altLang="de-DE" sz="1000">
              <a:solidFill>
                <a:srgbClr val="A9A297"/>
              </a:solidFill>
            </a:endParaRPr>
          </a:p>
        </p:txBody>
      </p:sp>
      <p:pic>
        <p:nvPicPr>
          <p:cNvPr id="7173" name="Picture 18" descr="Stock Bild - businesspeople, &#10; überfahrt,  appretur, &#10; linie. fotosearch &#10;- suche fotos &#10;fotografie und &#10;bil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50"/>
          <a:stretch>
            <a:fillRect/>
          </a:stretch>
        </p:blipFill>
        <p:spPr bwMode="auto">
          <a:xfrm>
            <a:off x="384175" y="5390160"/>
            <a:ext cx="1523529" cy="991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4" name="Gruppieren 6"/>
          <p:cNvGrpSpPr>
            <a:grpSpLocks/>
          </p:cNvGrpSpPr>
          <p:nvPr/>
        </p:nvGrpSpPr>
        <p:grpSpPr bwMode="auto">
          <a:xfrm>
            <a:off x="7143750" y="628650"/>
            <a:ext cx="1820863" cy="496888"/>
            <a:chOff x="7024311" y="629439"/>
            <a:chExt cx="1821125" cy="495305"/>
          </a:xfrm>
        </p:grpSpPr>
        <p:grpSp>
          <p:nvGrpSpPr>
            <p:cNvPr id="5" name="Gruppieren 4"/>
            <p:cNvGrpSpPr/>
            <p:nvPr/>
          </p:nvGrpSpPr>
          <p:grpSpPr>
            <a:xfrm>
              <a:off x="7024311" y="629439"/>
              <a:ext cx="1697428" cy="495305"/>
              <a:chOff x="5796136" y="928688"/>
              <a:chExt cx="1469420" cy="491108"/>
            </a:xfr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grpSpPr>
          <p:sp>
            <p:nvSpPr>
              <p:cNvPr id="3" name="Gleichschenkliges Dreieck 2"/>
              <p:cNvSpPr/>
              <p:nvPr/>
            </p:nvSpPr>
            <p:spPr bwMode="auto">
              <a:xfrm rot="5400000">
                <a:off x="6789349" y="943588"/>
                <a:ext cx="491106" cy="461308"/>
              </a:xfrm>
              <a:prstGeom prst="triangle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Arial" charset="0"/>
                </a:endParaRPr>
              </a:p>
            </p:txBody>
          </p:sp>
          <p:sp>
            <p:nvSpPr>
              <p:cNvPr id="4" name="Rechteck 3"/>
              <p:cNvSpPr/>
              <p:nvPr/>
            </p:nvSpPr>
            <p:spPr bwMode="auto">
              <a:xfrm>
                <a:off x="5796136" y="928688"/>
                <a:ext cx="1008112" cy="491108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Arial" charset="0"/>
                </a:endParaRPr>
              </a:p>
            </p:txBody>
          </p:sp>
        </p:grpSp>
        <p:sp>
          <p:nvSpPr>
            <p:cNvPr id="7188" name="Textfeld 5"/>
            <p:cNvSpPr txBox="1">
              <a:spLocks noChangeArrowheads="1"/>
            </p:cNvSpPr>
            <p:nvPr/>
          </p:nvSpPr>
          <p:spPr bwMode="auto">
            <a:xfrm>
              <a:off x="7045236" y="751882"/>
              <a:ext cx="180020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40000"/>
                </a:lnSpc>
                <a:spcBef>
                  <a:spcPct val="20000"/>
                </a:spcBef>
                <a:buClr>
                  <a:srgbClr val="FF0000"/>
                </a:buClr>
                <a:buFont typeface="Monotype Sorts" pitchFamily="2" charset="2"/>
                <a:buChar char="l"/>
                <a:defRPr kumimoji="1"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CC"/>
                </a:buClr>
                <a:buFont typeface="Monotype Sorts" pitchFamily="2" charset="2"/>
                <a:buChar char="l"/>
                <a:defRPr kumimoji="1"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30000"/>
                </a:spcAft>
                <a:buClr>
                  <a:srgbClr val="003399"/>
                </a:buClr>
                <a:buFont typeface="Wingdings" panose="05000000000000000000" pitchFamily="2" charset="2"/>
                <a:buChar char="Ø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kumimoji="0" lang="de-DE" altLang="de-DE" sz="1000">
                  <a:solidFill>
                    <a:schemeClr val="bg1"/>
                  </a:solidFill>
                </a:rPr>
                <a:t>ONLINE WORKSHOP</a:t>
              </a:r>
            </a:p>
          </p:txBody>
        </p:sp>
      </p:grpSp>
      <p:sp>
        <p:nvSpPr>
          <p:cNvPr id="30" name="Textfeld 29"/>
          <p:cNvSpPr txBox="1">
            <a:spLocks noChangeArrowheads="1"/>
          </p:cNvSpPr>
          <p:nvPr/>
        </p:nvSpPr>
        <p:spPr bwMode="auto">
          <a:xfrm>
            <a:off x="3635896" y="3119401"/>
            <a:ext cx="31432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40000"/>
              </a:lnSpc>
              <a:spcBef>
                <a:spcPct val="20000"/>
              </a:spcBef>
              <a:buClr>
                <a:srgbClr val="FF0000"/>
              </a:buClr>
              <a:buFont typeface="Monotype Sorts" pitchFamily="2" charset="2"/>
              <a:buChar char="l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60000"/>
              </a:spcBef>
              <a:buClr>
                <a:srgbClr val="0000CC"/>
              </a:buClr>
              <a:buFont typeface="Monotype Sorts" pitchFamily="2" charset="2"/>
              <a:buChar char="l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30000"/>
              </a:spcAft>
              <a:buClr>
                <a:srgbClr val="003399"/>
              </a:buClr>
              <a:buFont typeface="Wingdings" panose="05000000000000000000" pitchFamily="2" charset="2"/>
              <a:buChar char="Ø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de-DE" altLang="de-DE" sz="1600" dirty="0"/>
              <a:t>Live im System ...</a:t>
            </a:r>
          </a:p>
        </p:txBody>
      </p:sp>
      <p:graphicFrame>
        <p:nvGraphicFramePr>
          <p:cNvPr id="31" name="Objekt 30">
            <a:hlinkClick r:id="rId3" action="ppaction://program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6347182"/>
              </p:ext>
            </p:extLst>
          </p:nvPr>
        </p:nvGraphicFramePr>
        <p:xfrm>
          <a:off x="3635896" y="3645024"/>
          <a:ext cx="1869904" cy="6629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4" imgW="4130398" imgH="1463167" progId="Photoshop.Image.16">
                  <p:embed/>
                </p:oleObj>
              </mc:Choice>
              <mc:Fallback>
                <p:oleObj name="Image" r:id="rId4" imgW="4130398" imgH="1463167" progId="Photoshop.Image.1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6" y="3645024"/>
                        <a:ext cx="1869904" cy="6629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82945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8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4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 descr="Ein Bild, das drinnen, Laptop, Computer, Tisch enthält.&#10;&#10;Automatisch generierte Beschreibung">
            <a:extLst>
              <a:ext uri="{FF2B5EF4-FFF2-40B4-BE49-F238E27FC236}">
                <a16:creationId xmlns:a16="http://schemas.microsoft.com/office/drawing/2014/main" id="{2B2BF51E-AB9F-42AF-9703-AA51E2A712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32" y="1483459"/>
            <a:ext cx="2609391" cy="1743073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2987824" y="565981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400" dirty="0"/>
              <a:t>  Allgemeines - Überblick</a:t>
            </a:r>
          </a:p>
        </p:txBody>
      </p:sp>
      <p:pic>
        <p:nvPicPr>
          <p:cNvPr id="8" name="Grafik 7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A4FBCC3A-0A1D-468B-94B5-45FA7D74E7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720526"/>
            <a:ext cx="2965710" cy="40538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BF7519F1-F153-49E8-80F1-4614E3298C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6424" y="2060848"/>
            <a:ext cx="6538309" cy="3852424"/>
          </a:xfrm>
          <a:prstGeom prst="rect">
            <a:avLst/>
          </a:prstGeom>
        </p:spPr>
      </p:pic>
      <p:pic>
        <p:nvPicPr>
          <p:cNvPr id="10" name="Grafik 9">
            <a:hlinkClick r:id="rId6"/>
            <a:extLst>
              <a:ext uri="{FF2B5EF4-FFF2-40B4-BE49-F238E27FC236}">
                <a16:creationId xmlns:a16="http://schemas.microsoft.com/office/drawing/2014/main" id="{3C844C4A-44F7-47BE-8418-7E6453F218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40152" y="1306460"/>
            <a:ext cx="2842506" cy="548688"/>
          </a:xfrm>
          <a:prstGeom prst="rect">
            <a:avLst/>
          </a:prstGeom>
        </p:spPr>
      </p:pic>
      <p:sp>
        <p:nvSpPr>
          <p:cNvPr id="3" name="Textfeld 2">
            <a:hlinkClick r:id="rId8"/>
            <a:extLst>
              <a:ext uri="{FF2B5EF4-FFF2-40B4-BE49-F238E27FC236}">
                <a16:creationId xmlns:a16="http://schemas.microsoft.com/office/drawing/2014/main" id="{073D9E6A-5C68-4952-B556-CB3F4AE3AEE3}"/>
              </a:ext>
            </a:extLst>
          </p:cNvPr>
          <p:cNvSpPr txBox="1"/>
          <p:nvPr/>
        </p:nvSpPr>
        <p:spPr>
          <a:xfrm>
            <a:off x="755576" y="5880154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Neuerungen 2020.31</a:t>
            </a:r>
          </a:p>
          <a:p>
            <a:r>
              <a:rPr lang="de-DE" sz="1200" dirty="0"/>
              <a:t>https://www.deskware.de/mediathek-webinare/</a:t>
            </a:r>
          </a:p>
        </p:txBody>
      </p:sp>
    </p:spTree>
    <p:extLst>
      <p:ext uri="{BB962C8B-B14F-4D97-AF65-F5344CB8AC3E}">
        <p14:creationId xmlns:p14="http://schemas.microsoft.com/office/powerpoint/2010/main" val="167306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 descr="Ein Bild, das drinnen, Laptop, Computer, Tisch enthält.&#10;&#10;Automatisch generierte Beschreibung">
            <a:extLst>
              <a:ext uri="{FF2B5EF4-FFF2-40B4-BE49-F238E27FC236}">
                <a16:creationId xmlns:a16="http://schemas.microsoft.com/office/drawing/2014/main" id="{2B2BF51E-AB9F-42AF-9703-AA51E2A712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32" y="1483459"/>
            <a:ext cx="2609391" cy="1743073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2987824" y="565981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400" dirty="0"/>
              <a:t>  Allgemeines - Überblick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2123728" y="1628800"/>
            <a:ext cx="6912768" cy="4165243"/>
          </a:xfrm>
          <a:prstGeom prst="rect">
            <a:avLst/>
          </a:prstGeom>
          <a:solidFill>
            <a:schemeClr val="lt1">
              <a:alpha val="66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erweiterte Filtermethodik in Übersichten für leere Spaltenwerte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„veraltet Funktion“ für Statuswerte &amp; Typendatensätze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Verknüpfungen zu Links, Dokumenten &amp; E-Mails im Kontextmenü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direkter Datenimport aus Excel Dateien und CSV Dateien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Portalnews – Prozesshandbuch – Navigation – Sprung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Erweiterungen für Barcodes und QR-Codes in Excel Listenauswertungen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Erweiterung in Ganttübersichten für Termine &amp; Aktivitäten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u="sng" baseline="30000" dirty="0"/>
              <a:t>						</a:t>
            </a:r>
            <a:endParaRPr lang="de-DE" sz="1400" dirty="0"/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Erweiterungen </a:t>
            </a:r>
            <a:r>
              <a:rPr lang="de-DE" sz="1400" dirty="0" err="1"/>
              <a:t>DW.automation</a:t>
            </a:r>
            <a:r>
              <a:rPr lang="de-DE" sz="1400" dirty="0"/>
              <a:t> &amp; Webservices für mobile Nutzung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Erweiterungen </a:t>
            </a:r>
            <a:r>
              <a:rPr lang="de-DE" sz="1400" dirty="0" err="1"/>
              <a:t>DW.automation</a:t>
            </a:r>
            <a:r>
              <a:rPr lang="de-DE" sz="1400" dirty="0"/>
              <a:t> &amp; Webservices für </a:t>
            </a:r>
            <a:r>
              <a:rPr lang="de-DE" sz="1400" dirty="0" err="1"/>
              <a:t>DW.scan</a:t>
            </a:r>
            <a:r>
              <a:rPr lang="de-DE" sz="1400" dirty="0"/>
              <a:t> 2.0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u="sng" baseline="30000" dirty="0"/>
              <a:t>						</a:t>
            </a:r>
            <a:endParaRPr lang="de-DE" sz="1400" dirty="0"/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Erweiterung in </a:t>
            </a:r>
            <a:r>
              <a:rPr lang="de-DE" sz="1400" dirty="0" err="1"/>
              <a:t>DW.hours</a:t>
            </a:r>
            <a:r>
              <a:rPr lang="de-DE" sz="1400" dirty="0"/>
              <a:t> für Projekt- &amp; Serviceauswertungen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Benutzerrechte für Personen – Zugriff Teamleiter auf Arbeitszeiten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u="sng" baseline="30000" dirty="0"/>
              <a:t>						</a:t>
            </a:r>
            <a:endParaRPr lang="de-DE" sz="1400" dirty="0"/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 err="1"/>
              <a:t>DW.cadstore</a:t>
            </a:r>
            <a:r>
              <a:rPr lang="de-DE" sz="1400" dirty="0"/>
              <a:t>/</a:t>
            </a:r>
            <a:r>
              <a:rPr lang="de-DE" sz="1400" dirty="0" err="1"/>
              <a:t>DW.storedesigner</a:t>
            </a:r>
            <a:r>
              <a:rPr lang="de-DE" sz="1400" dirty="0"/>
              <a:t> </a:t>
            </a:r>
            <a:r>
              <a:rPr lang="de-DE" sz="1400" dirty="0" err="1"/>
              <a:t>Microstation</a:t>
            </a:r>
            <a:r>
              <a:rPr lang="de-DE" sz="1400" dirty="0"/>
              <a:t> Connect Edition (64Bit)</a:t>
            </a:r>
          </a:p>
          <a:p>
            <a:pPr>
              <a:spcAft>
                <a:spcPts val="200"/>
              </a:spcAft>
            </a:pPr>
            <a:r>
              <a:rPr lang="de-DE" sz="1400" dirty="0"/>
              <a:t>...</a:t>
            </a:r>
          </a:p>
          <a:p>
            <a:endParaRPr lang="de-DE" sz="1400" dirty="0"/>
          </a:p>
        </p:txBody>
      </p:sp>
      <p:pic>
        <p:nvPicPr>
          <p:cNvPr id="8" name="Grafik 7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A4FBCC3A-0A1D-468B-94B5-45FA7D74E7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720526"/>
            <a:ext cx="2965710" cy="40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134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 animBg="1" autoUpdateAnimBg="0" advAuto="100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9BE3388-F269-4F11-AE35-E232E62F14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51" y="702244"/>
            <a:ext cx="2602992" cy="719328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AF8AE8C2-2310-46CE-AE81-0F03E4A67A59}"/>
              </a:ext>
            </a:extLst>
          </p:cNvPr>
          <p:cNvSpPr txBox="1"/>
          <p:nvPr/>
        </p:nvSpPr>
        <p:spPr>
          <a:xfrm>
            <a:off x="3013525" y="548724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400" dirty="0"/>
              <a:t>  Neuerungen</a:t>
            </a:r>
          </a:p>
        </p:txBody>
      </p:sp>
      <p:pic>
        <p:nvPicPr>
          <p:cNvPr id="16" name="Grafik 15" descr="Ein Bild, das drinnen, Laptop, Computer, Tisch enthält.&#10;&#10;Automatisch generierte Beschreibung">
            <a:extLst>
              <a:ext uri="{FF2B5EF4-FFF2-40B4-BE49-F238E27FC236}">
                <a16:creationId xmlns:a16="http://schemas.microsoft.com/office/drawing/2014/main" id="{2B2BF51E-AB9F-42AF-9703-AA51E2A712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89" y="1483459"/>
            <a:ext cx="2609391" cy="1743073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97426624-1544-4ED0-92ED-1B4244C30194}"/>
              </a:ext>
            </a:extLst>
          </p:cNvPr>
          <p:cNvSpPr txBox="1"/>
          <p:nvPr/>
        </p:nvSpPr>
        <p:spPr>
          <a:xfrm>
            <a:off x="2123728" y="1906123"/>
            <a:ext cx="6791924" cy="1487587"/>
          </a:xfrm>
          <a:prstGeom prst="rect">
            <a:avLst/>
          </a:prstGeom>
          <a:solidFill>
            <a:schemeClr val="lt1">
              <a:alpha val="66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de-DE"/>
            </a:defPPr>
            <a:lvl1pPr marL="266700" lvl="0" indent="-266700">
              <a:spcAft>
                <a:spcPts val="200"/>
              </a:spcAft>
              <a:buFont typeface="Arial" panose="020B0604020202020204" pitchFamily="34" charset="0"/>
              <a:buChar char="•"/>
              <a:defRPr sz="1400"/>
            </a:lvl1pPr>
          </a:lstStyle>
          <a:p>
            <a:r>
              <a:rPr lang="de-DE" dirty="0"/>
              <a:t>„Site Lizenz“– lesender Zugriff für alle Benutzer</a:t>
            </a:r>
          </a:p>
          <a:p>
            <a:r>
              <a:rPr lang="de-DE" dirty="0"/>
              <a:t>E-Mail Adressen – Darstellung – Drop Funktion von externer Quelle</a:t>
            </a:r>
          </a:p>
          <a:p>
            <a:r>
              <a:rPr lang="de-DE" dirty="0"/>
              <a:t>Datenänderung für Zuweisung für Gewerke zu Lieferanten</a:t>
            </a:r>
          </a:p>
          <a:p>
            <a:r>
              <a:rPr lang="de-DE" dirty="0"/>
              <a:t>neues Anredefeld – Methodik nach DIN 5008 für Anreden</a:t>
            </a:r>
          </a:p>
          <a:p>
            <a:r>
              <a:rPr lang="de-DE" dirty="0"/>
              <a:t>Erweiterung in Excel / Berechnungsvariablen für Ausgabe</a:t>
            </a:r>
            <a:br>
              <a:rPr lang="de-DE" dirty="0"/>
            </a:br>
            <a:r>
              <a:rPr lang="de-DE" dirty="0"/>
              <a:t>Dokumente – Serienbriefe – Etiketten 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750FF68-E3BA-46E1-9C3B-486AC14F9FE3}"/>
              </a:ext>
            </a:extLst>
          </p:cNvPr>
          <p:cNvSpPr txBox="1"/>
          <p:nvPr/>
        </p:nvSpPr>
        <p:spPr>
          <a:xfrm>
            <a:off x="2187184" y="4536316"/>
            <a:ext cx="6791924" cy="1513235"/>
          </a:xfrm>
          <a:prstGeom prst="rect">
            <a:avLst/>
          </a:prstGeom>
          <a:solidFill>
            <a:schemeClr val="lt1">
              <a:alpha val="66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66700" lvl="0" indent="-2667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Erweiterungen für Ressourcen und Ressourcengruppen</a:t>
            </a:r>
          </a:p>
          <a:p>
            <a:pPr marL="266700" lvl="0" indent="-2667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erweiterte Ressourcenprüfung für Überlappungen von Ressourcen</a:t>
            </a:r>
          </a:p>
          <a:p>
            <a:pPr marL="266700" lvl="0" indent="-2667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überarbeiteter Dialog Ressourcendefinition</a:t>
            </a:r>
          </a:p>
          <a:p>
            <a:pPr marL="266700" indent="-2667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Ressourcenplanung – Diagrammübersicht – Wochenleistung – Filter</a:t>
            </a:r>
          </a:p>
          <a:p>
            <a:pPr marL="266700" lvl="0" indent="-2667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Portalregister Ressourcen – Live Filterung – Projekttermine </a:t>
            </a:r>
          </a:p>
          <a:p>
            <a:pPr marL="266700" lvl="0" indent="-2667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Excel Ausgaben für Ressourcenauswertungen über Projekte &amp; Mitarbeiter</a:t>
            </a:r>
          </a:p>
        </p:txBody>
      </p:sp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6F3EA315-C031-4E08-90F5-036B22F283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51" y="3699602"/>
            <a:ext cx="2953518" cy="71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888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 autoUpdateAnimBg="0" advAuto="1000"/>
      <p:bldP spid="8" grpId="0" uiExpand="1" build="p" animBg="1" autoUpdateAnimBg="0" advAuto="100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 descr="Ein Bild, das drinnen, Laptop, Computer, Tisch enthält.&#10;&#10;Automatisch generierte Beschreibung">
            <a:extLst>
              <a:ext uri="{FF2B5EF4-FFF2-40B4-BE49-F238E27FC236}">
                <a16:creationId xmlns:a16="http://schemas.microsoft.com/office/drawing/2014/main" id="{7C415ECD-0AED-45A9-B68A-CB54CEFA09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89" y="1497478"/>
            <a:ext cx="2609391" cy="1743073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AF8AE8C2-2310-46CE-AE81-0F03E4A67A59}"/>
              </a:ext>
            </a:extLst>
          </p:cNvPr>
          <p:cNvSpPr txBox="1"/>
          <p:nvPr/>
        </p:nvSpPr>
        <p:spPr>
          <a:xfrm>
            <a:off x="3013525" y="548724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400" dirty="0"/>
              <a:t>  Neuerungen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5AC4E3A-1D96-4E37-81B5-FBBACCDF3D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51" y="693448"/>
            <a:ext cx="2880360" cy="719328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97426624-1544-4ED0-92ED-1B4244C30194}"/>
              </a:ext>
            </a:extLst>
          </p:cNvPr>
          <p:cNvSpPr txBox="1"/>
          <p:nvPr/>
        </p:nvSpPr>
        <p:spPr>
          <a:xfrm>
            <a:off x="2123728" y="1906123"/>
            <a:ext cx="6791924" cy="2959785"/>
          </a:xfrm>
          <a:prstGeom prst="rect">
            <a:avLst/>
          </a:prstGeom>
          <a:solidFill>
            <a:schemeClr val="lt1">
              <a:alpha val="66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erweiterter Import von Stammdaten und Bestandsdaten</a:t>
            </a:r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Übernahme von CSV Dateien aus Rücklieferschein des Lieferanten</a:t>
            </a:r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neuer Bearbeitungsprozess Nettomaße: Ausgabe – Änderung – Import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u="sng" baseline="30000" dirty="0"/>
              <a:t> 						</a:t>
            </a:r>
            <a:endParaRPr lang="de-DE" sz="1400" dirty="0"/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Disposition Logistik – Verladekontrolle per </a:t>
            </a:r>
            <a:r>
              <a:rPr lang="de-DE" sz="1400" dirty="0" err="1"/>
              <a:t>DW.scan</a:t>
            </a:r>
            <a:r>
              <a:rPr lang="de-DE" sz="1400" dirty="0"/>
              <a:t> 2.0 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u="sng" baseline="30000" dirty="0"/>
              <a:t> 						</a:t>
            </a:r>
            <a:endParaRPr lang="de-DE" sz="1400" dirty="0"/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Navigation Transporte – Ladeliste – </a:t>
            </a:r>
            <a:r>
              <a:rPr lang="de-DE" sz="1400" dirty="0">
                <a:highlight>
                  <a:srgbClr val="FFFF00"/>
                </a:highlight>
              </a:rPr>
              <a:t>Verpackung</a:t>
            </a:r>
            <a:r>
              <a:rPr lang="de-DE" sz="1400" dirty="0"/>
              <a:t> – Artikel</a:t>
            </a:r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Portal Materialbedarf – Übersicht Logistik – verpackt – verladen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u="sng" baseline="30000" dirty="0"/>
              <a:t> 						</a:t>
            </a:r>
            <a:endParaRPr lang="de-DE" sz="1400" dirty="0"/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automatische Disposition Produktionsartikel mit Freigabe aus </a:t>
            </a:r>
            <a:r>
              <a:rPr lang="de-DE" sz="1400" dirty="0" err="1"/>
              <a:t>DW.service</a:t>
            </a:r>
            <a:endParaRPr lang="de-DE" sz="1400" dirty="0"/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erweiterte Artikelerstellung aus Auftrag und Einkauf mit Bestandteilen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 ...</a:t>
            </a:r>
          </a:p>
        </p:txBody>
      </p:sp>
    </p:spTree>
    <p:extLst>
      <p:ext uri="{BB962C8B-B14F-4D97-AF65-F5344CB8AC3E}">
        <p14:creationId xmlns:p14="http://schemas.microsoft.com/office/powerpoint/2010/main" val="318175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 autoUpdateAnimBg="0" advAuto="100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>
            <a:extLst>
              <a:ext uri="{FF2B5EF4-FFF2-40B4-BE49-F238E27FC236}">
                <a16:creationId xmlns:a16="http://schemas.microsoft.com/office/drawing/2014/main" id="{AF8AE8C2-2310-46CE-AE81-0F03E4A67A59}"/>
              </a:ext>
            </a:extLst>
          </p:cNvPr>
          <p:cNvSpPr txBox="1"/>
          <p:nvPr/>
        </p:nvSpPr>
        <p:spPr>
          <a:xfrm>
            <a:off x="3013525" y="548724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400" dirty="0"/>
              <a:t>  Neuerungen</a:t>
            </a:r>
          </a:p>
        </p:txBody>
      </p:sp>
      <p:pic>
        <p:nvPicPr>
          <p:cNvPr id="16" name="Grafik 15" descr="Ein Bild, das drinnen, Laptop, Computer, Tisch enthält.&#10;&#10;Automatisch generierte Beschreibung">
            <a:extLst>
              <a:ext uri="{FF2B5EF4-FFF2-40B4-BE49-F238E27FC236}">
                <a16:creationId xmlns:a16="http://schemas.microsoft.com/office/drawing/2014/main" id="{2B2BF51E-AB9F-42AF-9703-AA51E2A712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89" y="1483459"/>
            <a:ext cx="2609391" cy="1743073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97426624-1544-4ED0-92ED-1B4244C30194}"/>
              </a:ext>
            </a:extLst>
          </p:cNvPr>
          <p:cNvSpPr txBox="1"/>
          <p:nvPr/>
        </p:nvSpPr>
        <p:spPr>
          <a:xfrm>
            <a:off x="2123728" y="1906123"/>
            <a:ext cx="6791924" cy="1728678"/>
          </a:xfrm>
          <a:prstGeom prst="rect">
            <a:avLst/>
          </a:prstGeom>
          <a:solidFill>
            <a:schemeClr val="lt1">
              <a:alpha val="66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neuer Schnellerfassungsdialog für Projekte und </a:t>
            </a:r>
            <a:r>
              <a:rPr lang="de-DE" sz="1400" dirty="0" err="1"/>
              <a:t>DW.service</a:t>
            </a:r>
            <a:br>
              <a:rPr lang="de-DE" sz="1400" dirty="0">
                <a:highlight>
                  <a:srgbClr val="FFFF00"/>
                </a:highlight>
              </a:rPr>
            </a:br>
            <a:r>
              <a:rPr lang="de-DE" sz="1400" dirty="0"/>
              <a:t>mit automatischer Umrechnung von Minuten und Takten</a:t>
            </a:r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Vordefinitionen für Konten, Abrechnung und erweiterte Tätigkeit</a:t>
            </a:r>
          </a:p>
          <a:p>
            <a:pPr>
              <a:spcAft>
                <a:spcPts val="200"/>
              </a:spcAft>
            </a:pPr>
            <a:r>
              <a:rPr lang="de-DE" sz="1400" dirty="0"/>
              <a:t> </a:t>
            </a:r>
            <a:r>
              <a:rPr lang="de-DE" sz="1400" u="sng" baseline="30000" dirty="0"/>
              <a:t> 						</a:t>
            </a:r>
            <a:endParaRPr lang="de-DE" sz="1400" dirty="0"/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Teamleiter Zugang zu Mitarbeiterzeiterfassung &amp; Ausnahmen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Erweiterte Darstellung von AZ Ausnahmen in der Ressourcenübersicht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...</a:t>
            </a:r>
          </a:p>
        </p:txBody>
      </p:sp>
      <p:pic>
        <p:nvPicPr>
          <p:cNvPr id="3" name="Grafik 2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89F31062-2B09-42A8-8957-8551148BEF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79996"/>
            <a:ext cx="2161032" cy="566928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A89DC269-D77A-4196-A368-5B2FB128D064}"/>
              </a:ext>
            </a:extLst>
          </p:cNvPr>
          <p:cNvSpPr txBox="1"/>
          <p:nvPr/>
        </p:nvSpPr>
        <p:spPr>
          <a:xfrm>
            <a:off x="2123728" y="4530535"/>
            <a:ext cx="6840760" cy="1969770"/>
          </a:xfrm>
          <a:prstGeom prst="rect">
            <a:avLst/>
          </a:prstGeom>
          <a:solidFill>
            <a:schemeClr val="lt1">
              <a:alpha val="66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Spaltenerweiterung für vorhandene Dokumente im Projekt – Übersicht </a:t>
            </a:r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Erweiterung für Positionsbestandteile mit allen Auswahlfunktionen</a:t>
            </a:r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automatische Berechnung von VK &amp; EK über Bestandteile </a:t>
            </a:r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Dialog Kontoauszug – Zahlungseingang zu Ausgangrechnungen</a:t>
            </a:r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direkte Positionsübernahme aus der Verwendung und Positionsdialogen</a:t>
            </a:r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neue Positionsübersichten im Einkauf – Portal: </a:t>
            </a:r>
            <a:br>
              <a:rPr lang="de-DE" sz="1400" dirty="0"/>
            </a:br>
            <a:r>
              <a:rPr lang="de-DE" sz="1400" dirty="0"/>
              <a:t>Bestellungen – Lieferbestätigungen – Bestandszugang – offen </a:t>
            </a:r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...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91F6E73-1240-498B-9C34-7E4B8C5461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645024"/>
            <a:ext cx="2880360" cy="71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830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 autoUpdateAnimBg="0" advAuto="1000"/>
      <p:bldP spid="10" grpId="0" uiExpand="1" build="p" animBg="1" autoUpdateAnimBg="0" advAuto="100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E9A6A0F2-9A42-497A-9756-93C1B59AE2BE}"/>
              </a:ext>
            </a:extLst>
          </p:cNvPr>
          <p:cNvSpPr/>
          <p:nvPr/>
        </p:nvSpPr>
        <p:spPr bwMode="auto">
          <a:xfrm>
            <a:off x="1619672" y="3429000"/>
            <a:ext cx="6912768" cy="2341755"/>
          </a:xfrm>
          <a:prstGeom prst="rect">
            <a:avLst/>
          </a:prstGeom>
          <a:solidFill>
            <a:srgbClr val="00B0F0">
              <a:alpha val="1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eigenständiges Webinar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4B0EA15-26DF-4C53-AA98-D383F5252F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32" y="702244"/>
            <a:ext cx="2532893" cy="719329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AF8AE8C2-2310-46CE-AE81-0F03E4A67A59}"/>
              </a:ext>
            </a:extLst>
          </p:cNvPr>
          <p:cNvSpPr txBox="1"/>
          <p:nvPr/>
        </p:nvSpPr>
        <p:spPr>
          <a:xfrm>
            <a:off x="3013525" y="548724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400" dirty="0"/>
              <a:t>  Neuerungen</a:t>
            </a:r>
          </a:p>
        </p:txBody>
      </p:sp>
      <p:pic>
        <p:nvPicPr>
          <p:cNvPr id="16" name="Grafik 15" descr="Ein Bild, das drinnen, Laptop, Computer, Tisch enthält.&#10;&#10;Automatisch generierte Beschreibung">
            <a:extLst>
              <a:ext uri="{FF2B5EF4-FFF2-40B4-BE49-F238E27FC236}">
                <a16:creationId xmlns:a16="http://schemas.microsoft.com/office/drawing/2014/main" id="{2B2BF51E-AB9F-42AF-9703-AA51E2A712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89" y="1483459"/>
            <a:ext cx="2609391" cy="1743073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97426624-1544-4ED0-92ED-1B4244C30194}"/>
              </a:ext>
            </a:extLst>
          </p:cNvPr>
          <p:cNvSpPr txBox="1"/>
          <p:nvPr/>
        </p:nvSpPr>
        <p:spPr>
          <a:xfrm>
            <a:off x="2123728" y="1906123"/>
            <a:ext cx="6791924" cy="3441968"/>
          </a:xfrm>
          <a:prstGeom prst="rect">
            <a:avLst/>
          </a:prstGeom>
          <a:solidFill>
            <a:schemeClr val="lt1">
              <a:alpha val="66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neues Register Kosten – parallel zu Projektkosten</a:t>
            </a:r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Spaltenerweiterung Kostenübersicht – Listenauswertung – Grafik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direkte Zeit-/Schnellerfassung in </a:t>
            </a:r>
            <a:r>
              <a:rPr lang="de-DE" sz="1400" dirty="0" err="1"/>
              <a:t>DW.service</a:t>
            </a:r>
            <a:endParaRPr lang="de-DE" sz="1400" dirty="0"/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Projektlisten in </a:t>
            </a:r>
            <a:r>
              <a:rPr lang="de-DE" sz="1400" dirty="0" err="1"/>
              <a:t>DW.service</a:t>
            </a:r>
            <a:r>
              <a:rPr lang="de-DE" sz="1400" dirty="0"/>
              <a:t> Übersichten – Ressourcen Gantt </a:t>
            </a:r>
          </a:p>
          <a:p>
            <a:pPr>
              <a:spcAft>
                <a:spcPts val="200"/>
              </a:spcAft>
            </a:pPr>
            <a:r>
              <a:rPr lang="de-DE" sz="1400" dirty="0"/>
              <a:t> </a:t>
            </a:r>
            <a:r>
              <a:rPr lang="de-DE" sz="1400" u="sng" baseline="30000" dirty="0"/>
              <a:t> 						</a:t>
            </a:r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Portalintegration – Assistent Schnellerfassung Serviceaufträge</a:t>
            </a:r>
          </a:p>
          <a:p>
            <a:pPr>
              <a:spcAft>
                <a:spcPts val="200"/>
              </a:spcAft>
            </a:pPr>
            <a:r>
              <a:rPr lang="de-DE" sz="1400" dirty="0"/>
              <a:t> </a:t>
            </a:r>
            <a:r>
              <a:rPr lang="de-DE" sz="1400" u="sng" baseline="30000" dirty="0"/>
              <a:t> 						</a:t>
            </a:r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Serviceauftrag = Fertigungsauftrag mit Workflow über Vorlagen</a:t>
            </a:r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Produktionssteuerung bis zur Maschine / Werkstattbereich</a:t>
            </a:r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Warenkorb Produktionsfreigabe mit </a:t>
            </a:r>
            <a:r>
              <a:rPr lang="de-DE" sz="1400" dirty="0" err="1"/>
              <a:t>autom</a:t>
            </a:r>
            <a:r>
              <a:rPr lang="de-DE" sz="1400" dirty="0"/>
              <a:t>. Disposition</a:t>
            </a:r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Scanner Integration für QS Prozess – Android App über Bluetooth</a:t>
            </a:r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Warehouse Integration – Bestandszugang / -abgang</a:t>
            </a:r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Verwendung Produktionsnachweis &amp;  Auswertungen</a:t>
            </a:r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...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883217A-3C71-43F3-869D-682A3C20EF91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434" y="4509120"/>
            <a:ext cx="1010612" cy="2002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DA9B8E76-FD06-4F6F-891C-BE79865BB7CD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434" y="4509120"/>
            <a:ext cx="1010612" cy="20023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9955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uiExpand="1" build="p" animBg="1" autoUpdateAnimBg="0" advAuto="100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059"/>
          <p:cNvSpPr txBox="1">
            <a:spLocks noChangeArrowheads="1"/>
          </p:cNvSpPr>
          <p:nvPr/>
        </p:nvSpPr>
        <p:spPr bwMode="auto">
          <a:xfrm>
            <a:off x="928688" y="692150"/>
            <a:ext cx="6248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altLang="de-DE" sz="1800" dirty="0" err="1">
                <a:solidFill>
                  <a:srgbClr val="FC6E00"/>
                </a:solidFill>
              </a:rPr>
              <a:t>DW.business</a:t>
            </a:r>
            <a:r>
              <a:rPr lang="de-DE" altLang="de-DE" sz="1800" dirty="0">
                <a:solidFill>
                  <a:srgbClr val="FC6E00"/>
                </a:solidFill>
              </a:rPr>
              <a:t> Software</a:t>
            </a:r>
            <a:br>
              <a:rPr lang="de-DE" altLang="de-DE" sz="1800" dirty="0">
                <a:solidFill>
                  <a:srgbClr val="FC6E00"/>
                </a:solidFill>
              </a:rPr>
            </a:br>
            <a:r>
              <a:rPr lang="de-DE" altLang="de-DE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„</a:t>
            </a:r>
            <a:r>
              <a:rPr lang="de-DE" altLang="de-DE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what‘s</a:t>
            </a:r>
            <a:r>
              <a:rPr lang="de-DE" altLang="de-DE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altLang="de-DE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coming</a:t>
            </a:r>
            <a:r>
              <a:rPr lang="de-DE" altLang="de-DE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altLang="de-DE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next</a:t>
            </a:r>
            <a:r>
              <a:rPr lang="de-DE" altLang="de-DE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“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34B8E874-5CC5-476C-9AC5-2842878BE678}"/>
              </a:ext>
            </a:extLst>
          </p:cNvPr>
          <p:cNvSpPr txBox="1"/>
          <p:nvPr/>
        </p:nvSpPr>
        <p:spPr>
          <a:xfrm>
            <a:off x="2987824" y="692149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800" dirty="0"/>
              <a:t>  Entwicklungen bis Ende 2021</a:t>
            </a:r>
          </a:p>
        </p:txBody>
      </p:sp>
      <p:pic>
        <p:nvPicPr>
          <p:cNvPr id="14" name="Grafik 13" descr="Ein Bild, das drinnen, Laptop, Computer, Tisch enthält.&#10;&#10;Automatisch generierte Beschreibung">
            <a:extLst>
              <a:ext uri="{FF2B5EF4-FFF2-40B4-BE49-F238E27FC236}">
                <a16:creationId xmlns:a16="http://schemas.microsoft.com/office/drawing/2014/main" id="{A1D73C40-1F5D-40AC-839C-40FE4852E5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89" y="1483459"/>
            <a:ext cx="2609391" cy="1743073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C26B99C5-604E-4BD2-807E-13B2FF8AB9D0}"/>
              </a:ext>
            </a:extLst>
          </p:cNvPr>
          <p:cNvSpPr txBox="1"/>
          <p:nvPr/>
        </p:nvSpPr>
        <p:spPr>
          <a:xfrm>
            <a:off x="2123728" y="1906123"/>
            <a:ext cx="6791924" cy="3200876"/>
          </a:xfrm>
          <a:prstGeom prst="rect">
            <a:avLst/>
          </a:prstGeom>
          <a:solidFill>
            <a:schemeClr val="lt1">
              <a:alpha val="66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Einkauf: Bestelloptimierung für Lieferanten über Auftragspositionen </a:t>
            </a:r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erweiterte Textinformationen für Einkauf/Auftrag/Logistik am Artikel</a:t>
            </a:r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finalisierte GAEB Schnittstelle für Auftragsabwicklung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BI Grafik – Profile – erweiterte Funktionen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finalisierte Office/Outlook 64Bit Implementierung 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Microsoft Teams Integration – Kommunikation &amp; Projekte 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Warehouse Artikelbedarf Abstimmung Projektkunde mit Chat</a:t>
            </a:r>
          </a:p>
          <a:p>
            <a:pPr>
              <a:spcAft>
                <a:spcPts val="200"/>
              </a:spcAft>
            </a:pPr>
            <a:r>
              <a:rPr lang="de-DE" sz="1400" u="sng" baseline="30000" dirty="0"/>
              <a:t> 						</a:t>
            </a:r>
            <a:endParaRPr lang="de-DE" sz="1400" dirty="0"/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Fertigung von Losgrößen – Ausschussprozess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diverse Erweiterungen Fertigung – Service - Warehouse</a:t>
            </a:r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Erweiterung </a:t>
            </a:r>
            <a:r>
              <a:rPr lang="de-DE" sz="1400" dirty="0" err="1"/>
              <a:t>DW.scan</a:t>
            </a:r>
            <a:r>
              <a:rPr lang="de-DE" sz="1400" dirty="0"/>
              <a:t> für Kommissionierung &amp; Zeiterfassung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Erweiterung Android App mit Fotofunktion</a:t>
            </a:r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Erweiterung Android App als Bluetooth Mobiltelefon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1BB996C9-B93C-4C5A-B236-A178710AB66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434" y="4509120"/>
            <a:ext cx="1010612" cy="2002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048F5996-8242-4989-8752-9CF1F0D701B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434" y="4509120"/>
            <a:ext cx="1010612" cy="2002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00D0F39B-2D69-4C91-AB6D-E1DA662741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27784" y="5227484"/>
            <a:ext cx="1584176" cy="1096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FF8858EC-43FA-4286-AD01-76CE1F45FB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6016" y="5060814"/>
            <a:ext cx="2391722" cy="129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2547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 animBg="1" autoUpdateAnimBg="0" advAuto="100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66E983E8-4BE4-4FE4-8147-188FC991A0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655"/>
          <a:stretch/>
        </p:blipFill>
        <p:spPr>
          <a:xfrm>
            <a:off x="968615" y="1628800"/>
            <a:ext cx="7167910" cy="3762986"/>
          </a:xfrm>
          <a:prstGeom prst="rect">
            <a:avLst/>
          </a:prstGeom>
        </p:spPr>
      </p:pic>
      <p:sp>
        <p:nvSpPr>
          <p:cNvPr id="12290" name="Text Box 2059"/>
          <p:cNvSpPr txBox="1">
            <a:spLocks noChangeArrowheads="1"/>
          </p:cNvSpPr>
          <p:nvPr/>
        </p:nvSpPr>
        <p:spPr bwMode="auto">
          <a:xfrm>
            <a:off x="928688" y="692150"/>
            <a:ext cx="6248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altLang="de-DE" sz="1800" dirty="0" err="1">
                <a:solidFill>
                  <a:srgbClr val="FC6E00"/>
                </a:solidFill>
              </a:rPr>
              <a:t>DW.business</a:t>
            </a:r>
            <a:r>
              <a:rPr lang="de-DE" altLang="de-DE" sz="1800" dirty="0">
                <a:solidFill>
                  <a:srgbClr val="FC6E00"/>
                </a:solidFill>
              </a:rPr>
              <a:t> Software</a:t>
            </a:r>
            <a:br>
              <a:rPr lang="de-DE" altLang="de-DE" sz="1800" dirty="0">
                <a:solidFill>
                  <a:srgbClr val="FC6E00"/>
                </a:solidFill>
              </a:rPr>
            </a:br>
            <a:r>
              <a:rPr lang="de-DE" altLang="de-DE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„</a:t>
            </a:r>
            <a:r>
              <a:rPr lang="de-DE" altLang="de-DE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myDeskWare</a:t>
            </a:r>
            <a:r>
              <a:rPr lang="de-DE" altLang="de-DE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 – DeskWare News im Portal</a:t>
            </a:r>
          </a:p>
        </p:txBody>
      </p:sp>
      <p:grpSp>
        <p:nvGrpSpPr>
          <p:cNvPr id="7174" name="Gruppieren 6"/>
          <p:cNvGrpSpPr>
            <a:grpSpLocks/>
          </p:cNvGrpSpPr>
          <p:nvPr/>
        </p:nvGrpSpPr>
        <p:grpSpPr bwMode="auto">
          <a:xfrm>
            <a:off x="7215633" y="628650"/>
            <a:ext cx="1820863" cy="496888"/>
            <a:chOff x="7024311" y="629439"/>
            <a:chExt cx="1821125" cy="495305"/>
          </a:xfrm>
        </p:grpSpPr>
        <p:grpSp>
          <p:nvGrpSpPr>
            <p:cNvPr id="5" name="Gruppieren 4"/>
            <p:cNvGrpSpPr/>
            <p:nvPr/>
          </p:nvGrpSpPr>
          <p:grpSpPr>
            <a:xfrm>
              <a:off x="7024311" y="629439"/>
              <a:ext cx="1697428" cy="495305"/>
              <a:chOff x="5796136" y="928688"/>
              <a:chExt cx="1469420" cy="491108"/>
            </a:xfr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grpSpPr>
          <p:sp>
            <p:nvSpPr>
              <p:cNvPr id="3" name="Gleichschenkliges Dreieck 2"/>
              <p:cNvSpPr/>
              <p:nvPr/>
            </p:nvSpPr>
            <p:spPr bwMode="auto">
              <a:xfrm rot="5400000">
                <a:off x="6789349" y="943588"/>
                <a:ext cx="491106" cy="461308"/>
              </a:xfrm>
              <a:prstGeom prst="triangle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Arial" charset="0"/>
                </a:endParaRPr>
              </a:p>
            </p:txBody>
          </p:sp>
          <p:sp>
            <p:nvSpPr>
              <p:cNvPr id="4" name="Rechteck 3"/>
              <p:cNvSpPr/>
              <p:nvPr/>
            </p:nvSpPr>
            <p:spPr bwMode="auto">
              <a:xfrm>
                <a:off x="5796136" y="928688"/>
                <a:ext cx="1008112" cy="491108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Arial" charset="0"/>
                </a:endParaRPr>
              </a:p>
            </p:txBody>
          </p:sp>
        </p:grpSp>
        <p:sp>
          <p:nvSpPr>
            <p:cNvPr id="7188" name="Textfeld 5"/>
            <p:cNvSpPr txBox="1">
              <a:spLocks noChangeArrowheads="1"/>
            </p:cNvSpPr>
            <p:nvPr/>
          </p:nvSpPr>
          <p:spPr bwMode="auto">
            <a:xfrm>
              <a:off x="7045236" y="751882"/>
              <a:ext cx="180020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40000"/>
                </a:lnSpc>
                <a:spcBef>
                  <a:spcPct val="20000"/>
                </a:spcBef>
                <a:buClr>
                  <a:srgbClr val="FF0000"/>
                </a:buClr>
                <a:buFont typeface="Monotype Sorts" pitchFamily="2" charset="2"/>
                <a:buChar char="l"/>
                <a:defRPr kumimoji="1"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CC"/>
                </a:buClr>
                <a:buFont typeface="Monotype Sorts" pitchFamily="2" charset="2"/>
                <a:buChar char="l"/>
                <a:defRPr kumimoji="1"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30000"/>
                </a:spcAft>
                <a:buClr>
                  <a:srgbClr val="003399"/>
                </a:buClr>
                <a:buFont typeface="Wingdings" panose="05000000000000000000" pitchFamily="2" charset="2"/>
                <a:buChar char="Ø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kumimoji="0" lang="de-DE" altLang="de-DE" sz="1000">
                  <a:solidFill>
                    <a:schemeClr val="bg1"/>
                  </a:solidFill>
                </a:rPr>
                <a:t>ONLINE WORKSHOP</a:t>
              </a:r>
            </a:p>
          </p:txBody>
        </p:sp>
      </p:grpSp>
      <p:pic>
        <p:nvPicPr>
          <p:cNvPr id="11" name="Grafik 10">
            <a:extLst>
              <a:ext uri="{FF2B5EF4-FFF2-40B4-BE49-F238E27FC236}">
                <a16:creationId xmlns:a16="http://schemas.microsoft.com/office/drawing/2014/main" id="{7B31D94F-3971-4627-B025-AD179E5795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818" y="3995639"/>
            <a:ext cx="7596838" cy="2513192"/>
          </a:xfrm>
          <a:prstGeom prst="rect">
            <a:avLst/>
          </a:prstGeom>
        </p:spPr>
      </p:pic>
      <p:sp>
        <p:nvSpPr>
          <p:cNvPr id="12" name="Textfeld 11">
            <a:hlinkClick r:id="rId4"/>
            <a:extLst>
              <a:ext uri="{FF2B5EF4-FFF2-40B4-BE49-F238E27FC236}">
                <a16:creationId xmlns:a16="http://schemas.microsoft.com/office/drawing/2014/main" id="{B1E9EE8E-BDCB-4F5E-8F1A-CC0113902A45}"/>
              </a:ext>
            </a:extLst>
          </p:cNvPr>
          <p:cNvSpPr txBox="1"/>
          <p:nvPr/>
        </p:nvSpPr>
        <p:spPr>
          <a:xfrm>
            <a:off x="4987740" y="6100670"/>
            <a:ext cx="34115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https://projektmanagement.deskware.de/</a:t>
            </a:r>
          </a:p>
        </p:txBody>
      </p:sp>
    </p:spTree>
    <p:extLst>
      <p:ext uri="{BB962C8B-B14F-4D97-AF65-F5344CB8AC3E}">
        <p14:creationId xmlns:p14="http://schemas.microsoft.com/office/powerpoint/2010/main" val="2203971625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Modernes Portrait">
  <a:themeElements>
    <a:clrScheme name="Modernes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Modernes Portra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ernes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rnes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rnes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rnes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rnes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rnes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rnes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773</Words>
  <Application>Microsoft Office PowerPoint</Application>
  <PresentationFormat>Bildschirmpräsentation (4:3)</PresentationFormat>
  <Paragraphs>112</Paragraphs>
  <Slides>10</Slides>
  <Notes>4</Notes>
  <HiddenSlides>0</HiddenSlides>
  <MMClips>0</MMClips>
  <ScaleCrop>false</ScaleCrop>
  <HeadingPairs>
    <vt:vector size="10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10</vt:i4>
      </vt:variant>
      <vt:variant>
        <vt:lpstr>Zielgruppenorientierte Präsentationen</vt:lpstr>
      </vt:variant>
      <vt:variant>
        <vt:i4>3</vt:i4>
      </vt:variant>
    </vt:vector>
  </HeadingPairs>
  <TitlesOfParts>
    <vt:vector size="20" baseType="lpstr">
      <vt:lpstr>Arial</vt:lpstr>
      <vt:lpstr>Monotype Sorts</vt:lpstr>
      <vt:lpstr>Tahoma</vt:lpstr>
      <vt:lpstr>Times New Roman</vt:lpstr>
      <vt:lpstr>Wingdings</vt:lpstr>
      <vt:lpstr>Modernes Portrait</vt:lpstr>
      <vt:lpstr>Image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Standard mit Bildern</vt:lpstr>
      <vt:lpstr>fördertechnik</vt:lpstr>
      <vt:lpstr>DRUCK</vt:lpstr>
    </vt:vector>
  </TitlesOfParts>
  <Manager>Elmar Schinagl</Manager>
  <Company>DeskWare Products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DW.business Software Version 2020.1</dc:title>
  <dc:subject>allgemeine Neuerungen</dc:subject>
  <dc:creator>Elmar Schinagl</dc:creator>
  <dc:description/>
  <cp:lastModifiedBy>Elmar Schinagl</cp:lastModifiedBy>
  <cp:revision>679</cp:revision>
  <cp:lastPrinted>2021-03-02T09:20:36Z</cp:lastPrinted>
  <dcterms:created xsi:type="dcterms:W3CDTF">2000-02-07T11:52:39Z</dcterms:created>
  <dcterms:modified xsi:type="dcterms:W3CDTF">2021-06-08T07:20:34Z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2</vt:i4>
  </property>
  <property fmtid="{D5CDD505-2E9C-101B-9397-08002B2CF9AE}" pid="4" name="Compression">
    <vt:i4>80</vt:i4>
  </property>
  <property fmtid="{D5CDD505-2E9C-101B-9397-08002B2CF9AE}" pid="5" name="ScreenSize">
    <vt:i4>2</vt:i4>
  </property>
  <property fmtid="{D5CDD505-2E9C-101B-9397-08002B2CF9AE}" pid="6" name="ScreenUsage">
    <vt:i4>1</vt:i4>
  </property>
  <property fmtid="{D5CDD505-2E9C-101B-9397-08002B2CF9AE}" pid="7" name="MailAddress">
    <vt:lpwstr>e.schinagl@deskware.de</vt:lpwstr>
  </property>
  <property fmtid="{D5CDD505-2E9C-101B-9397-08002B2CF9AE}" pid="8" name="HomePage">
    <vt:lpwstr>www.deskware.de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4</vt:i4>
  </property>
  <property fmtid="{D5CDD505-2E9C-101B-9397-08002B2CF9AE}" pid="21" name="OutputDir">
    <vt:lpwstr>C:\Dokumente und Einstellungen\Elmar.DESKWARE\Eigene Dateien</vt:lpwstr>
  </property>
</Properties>
</file>